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417" r:id="rId28"/>
    <p:sldId id="371" r:id="rId29"/>
    <p:sldId id="383" r:id="rId30"/>
    <p:sldId id="400" r:id="rId31"/>
    <p:sldId id="384" r:id="rId32"/>
    <p:sldId id="375" r:id="rId33"/>
    <p:sldId id="401" r:id="rId34"/>
    <p:sldId id="402" r:id="rId35"/>
    <p:sldId id="403" r:id="rId36"/>
    <p:sldId id="379" r:id="rId37"/>
    <p:sldId id="381" r:id="rId38"/>
    <p:sldId id="404" r:id="rId39"/>
    <p:sldId id="390" r:id="rId40"/>
    <p:sldId id="380" r:id="rId41"/>
    <p:sldId id="415" r:id="rId42"/>
    <p:sldId id="405" r:id="rId43"/>
    <p:sldId id="353" r:id="rId44"/>
    <p:sldId id="376" r:id="rId45"/>
    <p:sldId id="354" r:id="rId46"/>
    <p:sldId id="406" r:id="rId47"/>
    <p:sldId id="355" r:id="rId48"/>
    <p:sldId id="407" r:id="rId49"/>
    <p:sldId id="408" r:id="rId50"/>
    <p:sldId id="356" r:id="rId51"/>
    <p:sldId id="409" r:id="rId52"/>
    <p:sldId id="410" r:id="rId53"/>
    <p:sldId id="413" r:id="rId54"/>
    <p:sldId id="351" r:id="rId55"/>
    <p:sldId id="412" r:id="rId56"/>
    <p:sldId id="411" r:id="rId57"/>
    <p:sldId id="38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417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74" d="100"/>
          <a:sy n="74" d="100"/>
        </p:scale>
        <p:origin x="100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>
                <a:solidFill>
                  <a:srgbClr val="0000FF"/>
                </a:solidFill>
              </a:rPr>
              <a:t>&lt;</a:t>
            </a:r>
            <a:r>
              <a:rPr lang="en-US" altLang="ko-KR" sz="1200" b="1" dirty="0" err="1">
                <a:solidFill>
                  <a:srgbClr val="0000FF"/>
                </a:solidFill>
              </a:rPr>
              <a:t>br</a:t>
            </a:r>
            <a:r>
              <a:rPr lang="en-US" altLang="ko-KR" sz="1200" b="1" dirty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br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&gt;&lt;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br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&gt;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HTML5</a:t>
            </a:r>
            <a:r>
              <a:rPr lang="ko-KR" altLang="en-US" dirty="0" smtClean="0">
                <a:latin typeface="+mn-ea"/>
              </a:rPr>
              <a:t>의 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유니코드 </a:t>
            </a:r>
            <a:r>
              <a:rPr lang="ko-KR" altLang="en-US" dirty="0" err="1" smtClean="0">
                <a:latin typeface="+mn-ea"/>
              </a:rPr>
              <a:t>문자셋</a:t>
            </a:r>
            <a:r>
              <a:rPr lang="en-US" altLang="ko-KR" dirty="0" smtClean="0">
                <a:latin typeface="+mn-ea"/>
              </a:rPr>
              <a:t>, UTF-8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코드 체계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예약어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키보드로 입력이 어려운 기호들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심볼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>
                <a:solidFill>
                  <a:srgbClr val="0000FF"/>
                </a:solidFill>
                <a:latin typeface="+mn-ea"/>
                <a:ea typeface="+mn-ea"/>
              </a:rPr>
              <a:t>&amp;</a:t>
            </a:r>
            <a:r>
              <a:rPr lang="ko-KR" altLang="en-US" dirty="0" err="1">
                <a:solidFill>
                  <a:srgbClr val="0000FF"/>
                </a:solidFill>
                <a:latin typeface="+mn-ea"/>
                <a:ea typeface="+mn-ea"/>
              </a:rPr>
              <a:t>엔터티</a:t>
            </a:r>
            <a:r>
              <a:rPr lang="en-US" altLang="ko-KR" dirty="0">
                <a:solidFill>
                  <a:srgbClr val="0000FF"/>
                </a:solidFill>
                <a:latin typeface="+mn-ea"/>
                <a:ea typeface="+mn-ea"/>
              </a:rPr>
              <a:t>;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  <a:ea typeface="+mn-ea"/>
              </a:rPr>
              <a:t>혹은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  <a:ea typeface="+mn-ea"/>
              </a:rPr>
              <a:t>&amp;#</a:t>
            </a:r>
            <a:r>
              <a:rPr lang="ko-KR" altLang="en-US" dirty="0" err="1">
                <a:solidFill>
                  <a:srgbClr val="0000FF"/>
                </a:solidFill>
                <a:latin typeface="+mn-ea"/>
                <a:ea typeface="+mn-ea"/>
              </a:rPr>
              <a:t>코드값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  <a:ea typeface="+mn-ea"/>
              </a:rPr>
              <a:t>;</a:t>
            </a:r>
          </a:p>
          <a:p>
            <a:pPr lvl="1" fontAlgn="base" latinLnBrk="0"/>
            <a:r>
              <a:rPr lang="en-US" altLang="ko-KR" dirty="0">
                <a:latin typeface="+mn-ea"/>
              </a:rPr>
              <a:t>&lt; </a:t>
            </a:r>
            <a:r>
              <a:rPr lang="ko-KR" altLang="en-US" dirty="0">
                <a:latin typeface="+mn-ea"/>
              </a:rPr>
              <a:t>	</a:t>
            </a:r>
            <a:r>
              <a:rPr lang="en-US" altLang="ko-KR" dirty="0">
                <a:latin typeface="+mn-ea"/>
              </a:rPr>
              <a:t>----&gt;</a:t>
            </a:r>
            <a:r>
              <a:rPr lang="ko-KR" altLang="en-US" dirty="0">
                <a:latin typeface="+mn-ea"/>
              </a:rPr>
              <a:t>	</a:t>
            </a:r>
            <a:r>
              <a:rPr lang="en-US" altLang="ko-KR" dirty="0">
                <a:latin typeface="+mn-ea"/>
              </a:rPr>
              <a:t>&amp;</a:t>
            </a:r>
            <a:r>
              <a:rPr lang="en-US" altLang="ko-KR" dirty="0" err="1">
                <a:latin typeface="+mn-ea"/>
              </a:rPr>
              <a:t>lt</a:t>
            </a:r>
            <a:r>
              <a:rPr lang="en-US" altLang="ko-KR" dirty="0">
                <a:latin typeface="+mn-ea"/>
              </a:rPr>
              <a:t>; </a:t>
            </a:r>
            <a:r>
              <a:rPr lang="ko-KR" altLang="en-US" dirty="0">
                <a:latin typeface="+mn-ea"/>
              </a:rPr>
              <a:t>	혹은 </a:t>
            </a:r>
            <a:r>
              <a:rPr lang="en-US" altLang="ko-KR" dirty="0">
                <a:latin typeface="+mn-ea"/>
              </a:rPr>
              <a:t>&amp;#60;</a:t>
            </a:r>
            <a:endParaRPr lang="ko-KR" altLang="en-US" dirty="0">
              <a:latin typeface="+mn-ea"/>
            </a:endParaRPr>
          </a:p>
          <a:p>
            <a:pPr lvl="1" fontAlgn="base" latinLnBrk="0"/>
            <a:r>
              <a:rPr lang="en-US" altLang="ko-KR" dirty="0">
                <a:latin typeface="+mn-ea"/>
              </a:rPr>
              <a:t>©</a:t>
            </a:r>
            <a:r>
              <a:rPr lang="ko-KR" altLang="en-US" dirty="0">
                <a:latin typeface="+mn-ea"/>
              </a:rPr>
              <a:t>	</a:t>
            </a:r>
            <a:r>
              <a:rPr lang="en-US" altLang="ko-KR" dirty="0">
                <a:latin typeface="+mn-ea"/>
              </a:rPr>
              <a:t>----&gt;</a:t>
            </a:r>
            <a:r>
              <a:rPr lang="ko-KR" altLang="en-US" dirty="0">
                <a:latin typeface="+mn-ea"/>
              </a:rPr>
              <a:t>	</a:t>
            </a:r>
            <a:r>
              <a:rPr lang="en-US" altLang="ko-KR" dirty="0">
                <a:latin typeface="+mn-ea"/>
              </a:rPr>
              <a:t>&amp;copy; </a:t>
            </a:r>
            <a:r>
              <a:rPr lang="ko-KR" altLang="en-US" dirty="0">
                <a:latin typeface="+mn-ea"/>
              </a:rPr>
              <a:t>	혹은 </a:t>
            </a:r>
            <a:r>
              <a:rPr lang="en-US" altLang="ko-KR" dirty="0">
                <a:latin typeface="+mn-ea"/>
              </a:rPr>
              <a:t>&amp;#169;</a:t>
            </a:r>
            <a:endParaRPr lang="ko-KR" altLang="en-US" dirty="0">
              <a:latin typeface="+mn-ea"/>
            </a:endParaRPr>
          </a:p>
          <a:p>
            <a:pPr lvl="1" fontAlgn="base" latinLnBrk="0"/>
            <a:r>
              <a:rPr lang="ko-KR" altLang="en-US" dirty="0">
                <a:latin typeface="+mn-ea"/>
              </a:rPr>
              <a:t>∑	</a:t>
            </a:r>
            <a:r>
              <a:rPr lang="en-US" altLang="ko-KR" dirty="0">
                <a:latin typeface="+mn-ea"/>
              </a:rPr>
              <a:t>----&gt;</a:t>
            </a:r>
            <a:r>
              <a:rPr lang="ko-KR" altLang="en-US" dirty="0">
                <a:latin typeface="+mn-ea"/>
              </a:rPr>
              <a:t>	</a:t>
            </a:r>
            <a:r>
              <a:rPr lang="en-US" altLang="ko-KR" dirty="0">
                <a:latin typeface="+mn-ea"/>
              </a:rPr>
              <a:t>&amp;sum; </a:t>
            </a:r>
            <a:r>
              <a:rPr lang="ko-KR" altLang="en-US" dirty="0">
                <a:latin typeface="+mn-ea"/>
              </a:rPr>
              <a:t>	혹은 </a:t>
            </a:r>
            <a:r>
              <a:rPr lang="en-US" altLang="ko-KR" dirty="0">
                <a:latin typeface="+mn-ea"/>
              </a:rPr>
              <a:t>&amp;#8721;</a:t>
            </a:r>
            <a:endParaRPr lang="ko-KR" altLang="en-US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문자</a:t>
            </a:r>
            <a:r>
              <a:rPr lang="en-US" altLang="ko-KR" sz="1400" dirty="0"/>
              <a:t>, </a:t>
            </a:r>
            <a:r>
              <a:rPr lang="ko-KR" altLang="en-US" sz="1400" dirty="0"/>
              <a:t>기호</a:t>
            </a:r>
            <a:r>
              <a:rPr lang="en-US" altLang="ko-KR" sz="1400" dirty="0"/>
              <a:t>, </a:t>
            </a:r>
            <a:r>
              <a:rPr lang="ko-KR" altLang="en-US" sz="1400" dirty="0"/>
              <a:t>심볼 표현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기호 넣기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10 </a:t>
            </a:r>
            <a:r>
              <a:rPr lang="en-US" altLang="ko-KR" sz="1400" b="1" dirty="0">
                <a:solidFill>
                  <a:srgbClr val="0000FF"/>
                </a:solidFill>
              </a:rPr>
              <a:t>&amp;divide;</a:t>
            </a:r>
            <a:r>
              <a:rPr lang="en-US" altLang="ko-KR" sz="1400" dirty="0"/>
              <a:t> 2 = 5&lt;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&amp;radic;</a:t>
            </a:r>
            <a:r>
              <a:rPr lang="en-US" altLang="ko-KR" sz="1400" dirty="0"/>
              <a:t>2 = 1.414&lt;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2 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</a:rPr>
              <a:t>nbsp</a:t>
            </a:r>
            <a:r>
              <a:rPr lang="en-US" altLang="ko-KR" sz="1400" b="1" dirty="0">
                <a:solidFill>
                  <a:srgbClr val="FF0000"/>
                </a:solidFill>
              </a:rPr>
              <a:t>;&amp;</a:t>
            </a:r>
            <a:r>
              <a:rPr lang="en-US" altLang="ko-KR" sz="1400" b="1" dirty="0" err="1">
                <a:solidFill>
                  <a:srgbClr val="FF0000"/>
                </a:solidFill>
              </a:rPr>
              <a:t>nbsp</a:t>
            </a:r>
            <a:r>
              <a:rPr lang="en-US" altLang="ko-KR" sz="1400" b="1" dirty="0">
                <a:solidFill>
                  <a:srgbClr val="FF0000"/>
                </a:solidFill>
              </a:rPr>
              <a:t>;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&amp;</a:t>
            </a:r>
            <a:r>
              <a:rPr lang="en-US" altLang="ko-KR" sz="1400" b="1" dirty="0" err="1">
                <a:solidFill>
                  <a:srgbClr val="0000FF"/>
                </a:solidFill>
              </a:rPr>
              <a:t>lt</a:t>
            </a:r>
            <a:r>
              <a:rPr lang="en-US" altLang="ko-KR" sz="1400" b="1" dirty="0">
                <a:solidFill>
                  <a:srgbClr val="0000FF"/>
                </a:solidFill>
              </a:rPr>
              <a:t>;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</a:rPr>
              <a:t>nbsp</a:t>
            </a:r>
            <a:r>
              <a:rPr lang="en-US" altLang="ko-KR" sz="1400" b="1" dirty="0">
                <a:solidFill>
                  <a:srgbClr val="FF0000"/>
                </a:solidFill>
              </a:rPr>
              <a:t>;&amp;</a:t>
            </a:r>
            <a:r>
              <a:rPr lang="en-US" altLang="ko-KR" sz="1400" b="1" dirty="0" err="1">
                <a:solidFill>
                  <a:srgbClr val="FF0000"/>
                </a:solidFill>
              </a:rPr>
              <a:t>nbsp</a:t>
            </a:r>
            <a:r>
              <a:rPr lang="en-US" altLang="ko-KR" sz="1400" b="1" dirty="0">
                <a:solidFill>
                  <a:srgbClr val="FF0000"/>
                </a:solidFill>
              </a:rPr>
              <a:t>;&amp;</a:t>
            </a:r>
            <a:r>
              <a:rPr lang="en-US" altLang="ko-KR" sz="1400" b="1" dirty="0" err="1">
                <a:solidFill>
                  <a:srgbClr val="FF0000"/>
                </a:solidFill>
              </a:rPr>
              <a:t>nbsp</a:t>
            </a:r>
            <a:r>
              <a:rPr lang="en-US" altLang="ko-KR" sz="1400" b="1" dirty="0">
                <a:solidFill>
                  <a:srgbClr val="FF0000"/>
                </a:solidFill>
              </a:rPr>
              <a:t>;</a:t>
            </a:r>
            <a:r>
              <a:rPr lang="en-US" altLang="ko-KR" sz="1400" dirty="0"/>
              <a:t> 3&lt;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</a:t>
            </a:r>
          </a:p>
          <a:p>
            <a:r>
              <a:rPr lang="ko-KR" altLang="en-US" sz="1400" dirty="0" smtClean="0"/>
              <a:t>오늘</a:t>
            </a:r>
            <a:r>
              <a:rPr lang="ko-KR" altLang="en-US" sz="1400" dirty="0" smtClean="0">
                <a:solidFill>
                  <a:srgbClr val="0000FF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&amp;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quot;</a:t>
            </a:r>
            <a:r>
              <a:rPr lang="en-US" altLang="ko-KR" sz="1400" dirty="0" err="1" smtClean="0"/>
              <a:t>Elvis</a:t>
            </a:r>
            <a:r>
              <a:rPr lang="en-US" altLang="ko-KR" sz="1400" b="1" dirty="0">
                <a:solidFill>
                  <a:srgbClr val="0000FF"/>
                </a:solidFill>
              </a:rPr>
              <a:t>&amp;#34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;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노래를 들었다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&lt;pre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&gt;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>
                <a:solidFill>
                  <a:srgbClr val="0000FF"/>
                </a:solidFill>
              </a:rPr>
              <a:t>&lt;/</a:t>
            </a:r>
            <a:r>
              <a:rPr lang="en-US" altLang="ko-KR" sz="1200" b="1" dirty="0">
                <a:solidFill>
                  <a:srgbClr val="0000FF"/>
                </a:solidFill>
              </a:rPr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태그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블록 태그와 </a:t>
            </a:r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태그로 구분</a:t>
            </a:r>
            <a:endParaRPr lang="en-US" altLang="ko-KR" dirty="0" smtClean="0">
              <a:latin typeface="+mn-ea"/>
            </a:endParaRPr>
          </a:p>
          <a:p>
            <a:pPr lvl="2" fontAlgn="base" latinLnBrk="0"/>
            <a:r>
              <a:rPr lang="ko-KR" altLang="en-US" dirty="0" smtClean="0">
                <a:solidFill>
                  <a:srgbClr val="0000FF"/>
                </a:solidFill>
                <a:latin typeface="+mn-ea"/>
                <a:ea typeface="+mn-ea"/>
              </a:rPr>
              <a:t>블록 태그</a:t>
            </a:r>
            <a:r>
              <a:rPr lang="ko-KR" altLang="en-US" dirty="0" smtClean="0">
                <a:latin typeface="+mn-ea"/>
                <a:ea typeface="+mn-ea"/>
              </a:rPr>
              <a:t> 사례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en-US" altLang="ko-KR" dirty="0">
                <a:latin typeface="+mn-ea"/>
                <a:ea typeface="+mn-ea"/>
              </a:rPr>
              <a:t>&lt;p&gt;, &lt;h1&gt;, &lt;div&gt;, &lt;</a:t>
            </a:r>
            <a:r>
              <a:rPr lang="en-US" altLang="ko-KR" dirty="0" err="1">
                <a:latin typeface="+mn-ea"/>
                <a:ea typeface="+mn-ea"/>
              </a:rPr>
              <a:t>ul</a:t>
            </a:r>
            <a:r>
              <a:rPr lang="en-US" altLang="ko-KR" dirty="0">
                <a:latin typeface="+mn-ea"/>
                <a:ea typeface="+mn-ea"/>
              </a:rPr>
              <a:t>&gt;</a:t>
            </a:r>
            <a:endParaRPr lang="ko-KR" altLang="en-US" dirty="0">
              <a:latin typeface="+mn-ea"/>
              <a:ea typeface="+mn-ea"/>
            </a:endParaRPr>
          </a:p>
          <a:p>
            <a:pPr lvl="2" fontAlgn="base" latinLnBrk="0"/>
            <a:r>
              <a:rPr lang="ko-KR" altLang="en-US" dirty="0" err="1">
                <a:solidFill>
                  <a:srgbClr val="0000FF"/>
                </a:solidFill>
                <a:latin typeface="+mn-ea"/>
                <a:ea typeface="+mn-ea"/>
              </a:rPr>
              <a:t>인라인</a:t>
            </a:r>
            <a:r>
              <a:rPr lang="ko-KR" altLang="en-US" dirty="0">
                <a:solidFill>
                  <a:srgbClr val="0000FF"/>
                </a:solidFill>
                <a:latin typeface="+mn-ea"/>
                <a:ea typeface="+mn-ea"/>
              </a:rPr>
              <a:t> 태그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사례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dirty="0">
                <a:latin typeface="+mn-ea"/>
                <a:ea typeface="+mn-ea"/>
              </a:rPr>
              <a:t>&lt;strong&gt;, &lt;a&gt;, &lt;</a:t>
            </a:r>
            <a:r>
              <a:rPr lang="en-US" altLang="ko-KR" dirty="0" err="1">
                <a:latin typeface="+mn-ea"/>
                <a:ea typeface="+mn-ea"/>
              </a:rPr>
              <a:t>img</a:t>
            </a:r>
            <a:r>
              <a:rPr lang="en-US" altLang="ko-KR" dirty="0">
                <a:latin typeface="+mn-ea"/>
                <a:ea typeface="+mn-ea"/>
              </a:rPr>
              <a:t>&gt;, &lt;span</a:t>
            </a:r>
            <a:r>
              <a:rPr lang="en-US" altLang="ko-KR" dirty="0" smtClean="0">
                <a:latin typeface="+mn-ea"/>
                <a:ea typeface="+mn-ea"/>
              </a:rPr>
              <a:t>&gt;</a:t>
            </a:r>
          </a:p>
          <a:p>
            <a:pPr lvl="2" fontAlgn="base" latinLnBrk="0"/>
            <a:endParaRPr lang="ko-KR" altLang="en-US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블록 태그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항상 새 라인에서 시작하여 출력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양 옆에 다른 콘텐트를 배치하지 않고 한 라인 독점 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가장 많이 사용되는 블록 태그</a:t>
            </a:r>
            <a:r>
              <a:rPr lang="en-US" altLang="ko-KR" dirty="0">
                <a:latin typeface="+mn-ea"/>
              </a:rPr>
              <a:t> : &lt;div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태그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블록 속에 삽입되어 블록의 일부로 출력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가장 많이 사용된 </a:t>
            </a:r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태그 </a:t>
            </a:r>
            <a:r>
              <a:rPr lang="en-US" altLang="ko-KR" dirty="0" smtClean="0">
                <a:latin typeface="+mn-ea"/>
              </a:rPr>
              <a:t>: &lt;span&gt;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&lt;div style="</a:t>
            </a:r>
            <a:r>
              <a:rPr lang="en-US" altLang="ko-KR" sz="1200" b="1" dirty="0" err="1">
                <a:solidFill>
                  <a:srgbClr val="0000FF"/>
                </a:solidFill>
              </a:rPr>
              <a:t>background-color:skyblue</a:t>
            </a:r>
            <a:r>
              <a:rPr lang="en-US" altLang="ko-KR" sz="1200" b="1" dirty="0">
                <a:solidFill>
                  <a:srgbClr val="0000FF"/>
                </a:solidFill>
              </a:rPr>
              <a:t>; padding:20px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span style="</a:t>
            </a:r>
            <a:r>
              <a:rPr lang="en-US" altLang="ko-KR" sz="1200" b="1" dirty="0" err="1">
                <a:solidFill>
                  <a:srgbClr val="FF0000"/>
                </a:solidFill>
              </a:rPr>
              <a:t>color:red</a:t>
            </a:r>
            <a:r>
              <a:rPr lang="en-US" altLang="ko-KR" sz="1200" b="1" dirty="0">
                <a:solidFill>
                  <a:srgbClr val="FF0000"/>
                </a:solidFill>
              </a:rPr>
              <a:t>"&gt;</a:t>
            </a:r>
            <a:r>
              <a:rPr lang="ko-KR" altLang="en-US" sz="1200" b="1" dirty="0">
                <a:solidFill>
                  <a:srgbClr val="FF0000"/>
                </a:solidFill>
              </a:rPr>
              <a:t>사랑</a:t>
            </a:r>
            <a:r>
              <a:rPr lang="en-US" altLang="ko-KR" sz="1200" b="1" dirty="0">
                <a:solidFill>
                  <a:srgbClr val="FF0000"/>
                </a:solidFill>
              </a:rPr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&lt;span style="</a:t>
            </a:r>
            <a:r>
              <a:rPr lang="en-US" altLang="ko-KR" sz="1200" b="1" dirty="0" err="1">
                <a:solidFill>
                  <a:srgbClr val="FF0000"/>
                </a:solidFill>
              </a:rPr>
              <a:t>color:red</a:t>
            </a:r>
            <a:r>
              <a:rPr lang="en-US" altLang="ko-KR" sz="1200" b="1" dirty="0">
                <a:solidFill>
                  <a:srgbClr val="FF0000"/>
                </a:solidFill>
              </a:rPr>
              <a:t>"&gt;</a:t>
            </a:r>
            <a:r>
              <a:rPr lang="ko-KR" altLang="en-US" sz="1200" b="1" dirty="0">
                <a:solidFill>
                  <a:srgbClr val="FF0000"/>
                </a:solidFill>
              </a:rPr>
              <a:t>사랑</a:t>
            </a:r>
            <a:r>
              <a:rPr lang="en-US" altLang="ko-KR" sz="1200" b="1" dirty="0">
                <a:solidFill>
                  <a:srgbClr val="FF0000"/>
                </a:solidFill>
              </a:rPr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&lt;/div&gt;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b="1" dirty="0" smtClean="0">
                <a:solidFill>
                  <a:srgbClr val="0000FF"/>
                </a:solidFill>
              </a:rPr>
              <a:t>&lt;/</a:t>
            </a:r>
            <a:r>
              <a:rPr lang="en-US" altLang="ko-KR" sz="1200" b="1" dirty="0">
                <a:solidFill>
                  <a:srgbClr val="0000FF"/>
                </a:solidFill>
              </a:rPr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메타 데이터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데이터를 설명하는 데이터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사진 데이터의 메타데이터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사진 찍은 장소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시간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오디오 데이터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재생 시간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채널 수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이미지 데이터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이미지의 폭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높이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컬러 해상도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 smtClean="0">
                <a:latin typeface="+mn-ea"/>
              </a:rPr>
              <a:t>HTML </a:t>
            </a:r>
            <a:r>
              <a:rPr lang="ko-KR" altLang="en-US" dirty="0" smtClean="0">
                <a:latin typeface="+mn-ea"/>
              </a:rPr>
              <a:t>페이지에 대한 메타 데이터를 담기 위한 태그들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&lt;base&gt;, &lt;link&gt;, &lt;script&gt;, &lt;style&gt;, &lt;title&gt;, &lt;meta&gt;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메타 태그들은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&lt;head&gt;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태그 안에 작성</a:t>
            </a: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예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&lt;script&gt;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는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&lt;body&gt;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내에도 작성 가능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</a:t>
            </a:r>
            <a:r>
              <a:rPr lang="pt-BR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</a:t>
            </a:r>
            <a:r>
              <a:rPr lang="pt-BR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science.html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469729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71599" y="5076053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err="1" smtClean="0">
                <a:solidFill>
                  <a:srgbClr val="C00000"/>
                </a:solidFill>
                <a:latin typeface="+mj-ea"/>
                <a:ea typeface="+mj-ea"/>
              </a:rPr>
              <a:t>웹페이지에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 대한 경로는 다음과 같이 간단히 파일명만 명시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3059832" y="3573016"/>
            <a:ext cx="576064" cy="283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423848" cy="504056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latin typeface="+mn-ea"/>
              </a:rPr>
              <a:t>&lt;link&gt; </a:t>
            </a:r>
            <a:r>
              <a:rPr lang="ko-KR" altLang="en-US" dirty="0" smtClean="0">
                <a:latin typeface="+mn-ea"/>
              </a:rPr>
              <a:t>태그는 외부 자원 연결에 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) mystyle.css</a:t>
            </a:r>
            <a:r>
              <a:rPr lang="ko-KR" altLang="en-US" dirty="0" smtClean="0">
                <a:latin typeface="+mn-ea"/>
              </a:rPr>
              <a:t>에 저장된 스타일 시트를 불러오도록 지시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&lt;meta&gt; </a:t>
            </a:r>
            <a:r>
              <a:rPr lang="ko-KR" altLang="en-US" dirty="0" smtClean="0">
                <a:latin typeface="+mn-ea"/>
              </a:rPr>
              <a:t>태그는 다양한 메타 데이터 표현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웹 페이지의 저작자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문자 </a:t>
            </a:r>
            <a:r>
              <a:rPr lang="ko-KR" altLang="en-US" dirty="0" err="1" smtClean="0">
                <a:latin typeface="+mn-ea"/>
              </a:rPr>
              <a:t>인코딩</a:t>
            </a:r>
            <a:r>
              <a:rPr lang="ko-KR" altLang="en-US" dirty="0" smtClean="0">
                <a:latin typeface="+mn-ea"/>
              </a:rPr>
              <a:t> 방식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내용 등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웹 페이지의 저작자가 “황기태”임을 표기하는 사례</a:t>
            </a:r>
          </a:p>
          <a:p>
            <a:pPr lvl="3"/>
            <a:r>
              <a:rPr lang="en-US" altLang="ko-KR" sz="1700" b="1" dirty="0" smtClean="0">
                <a:solidFill>
                  <a:srgbClr val="0000FF"/>
                </a:solidFill>
                <a:latin typeface="+mn-ea"/>
                <a:ea typeface="+mn-ea"/>
              </a:rPr>
              <a:t>&lt;meta name="author" content="</a:t>
            </a:r>
            <a:r>
              <a:rPr lang="ko-KR" altLang="en-US" sz="1700" b="1" dirty="0" err="1" smtClean="0">
                <a:solidFill>
                  <a:srgbClr val="0000FF"/>
                </a:solidFill>
                <a:latin typeface="+mn-ea"/>
                <a:ea typeface="+mn-ea"/>
              </a:rPr>
              <a:t>황기태</a:t>
            </a:r>
            <a:r>
              <a:rPr lang="en-US" altLang="ko-KR" sz="1700" b="1" dirty="0" smtClean="0">
                <a:solidFill>
                  <a:srgbClr val="0000FF"/>
                </a:solidFill>
                <a:latin typeface="+mn-ea"/>
                <a:ea typeface="+mn-ea"/>
              </a:rPr>
              <a:t>"&gt;</a:t>
            </a:r>
          </a:p>
          <a:p>
            <a:pPr lvl="3"/>
            <a:endParaRPr lang="ko-KR" altLang="en-US" sz="17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웹 페이지의 내용 설명</a:t>
            </a:r>
          </a:p>
          <a:p>
            <a:pPr lvl="3"/>
            <a:r>
              <a:rPr lang="en-US" altLang="ko-KR" sz="1700" b="1" dirty="0">
                <a:solidFill>
                  <a:srgbClr val="0000FF"/>
                </a:solidFill>
                <a:latin typeface="+mn-ea"/>
                <a:ea typeface="+mn-ea"/>
              </a:rPr>
              <a:t>&lt;meta name="description" content="</a:t>
            </a:r>
            <a:r>
              <a:rPr lang="ko-KR" altLang="en-US" sz="1700" b="1" dirty="0">
                <a:solidFill>
                  <a:srgbClr val="0000FF"/>
                </a:solidFill>
                <a:latin typeface="+mn-ea"/>
                <a:ea typeface="+mn-ea"/>
              </a:rPr>
              <a:t>입학 요령에 대한 자세한 사항</a:t>
            </a:r>
            <a:r>
              <a:rPr lang="en-US" altLang="ko-KR" sz="1700" b="1" dirty="0" smtClean="0">
                <a:solidFill>
                  <a:srgbClr val="0000FF"/>
                </a:solidFill>
                <a:latin typeface="+mn-ea"/>
                <a:ea typeface="+mn-ea"/>
              </a:rPr>
              <a:t>"&gt;</a:t>
            </a:r>
          </a:p>
          <a:p>
            <a:pPr lvl="3"/>
            <a:endParaRPr lang="ko-KR" altLang="en-US" sz="17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웹 페이지의 키워드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검색 엔진에 의해 검색되게 하기 위함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en-US" altLang="ko-KR" sz="1700" b="1" dirty="0">
                <a:solidFill>
                  <a:srgbClr val="0000FF"/>
                </a:solidFill>
                <a:latin typeface="+mn-ea"/>
                <a:ea typeface="+mn-ea"/>
              </a:rPr>
              <a:t>&lt;meta name="keywords" content="</a:t>
            </a:r>
            <a:r>
              <a:rPr lang="ko-KR" altLang="en-US" sz="1700" b="1" dirty="0">
                <a:solidFill>
                  <a:srgbClr val="0000FF"/>
                </a:solidFill>
                <a:latin typeface="+mn-ea"/>
                <a:ea typeface="+mn-ea"/>
              </a:rPr>
              <a:t>컴퓨터</a:t>
            </a:r>
            <a:r>
              <a:rPr lang="en-US" altLang="ko-KR" sz="17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700" b="1" dirty="0">
                <a:solidFill>
                  <a:srgbClr val="0000FF"/>
                </a:solidFill>
                <a:latin typeface="+mn-ea"/>
                <a:ea typeface="+mn-ea"/>
              </a:rPr>
              <a:t>소프트웨어</a:t>
            </a:r>
            <a:r>
              <a:rPr lang="en-US" altLang="ko-KR" sz="1700" b="1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700" b="1" dirty="0">
                <a:solidFill>
                  <a:srgbClr val="0000FF"/>
                </a:solidFill>
                <a:latin typeface="+mn-ea"/>
                <a:ea typeface="+mn-ea"/>
              </a:rPr>
              <a:t>스마트폰</a:t>
            </a:r>
            <a:r>
              <a:rPr lang="en-US" altLang="ko-KR" sz="1700" b="1" dirty="0" smtClean="0">
                <a:solidFill>
                  <a:srgbClr val="0000FF"/>
                </a:solidFill>
                <a:latin typeface="+mn-ea"/>
                <a:ea typeface="+mn-ea"/>
              </a:rPr>
              <a:t>"&gt;</a:t>
            </a:r>
          </a:p>
          <a:p>
            <a:pPr lvl="3"/>
            <a:endParaRPr lang="ko-KR" altLang="en-US" sz="17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charset </a:t>
            </a:r>
            <a:r>
              <a:rPr lang="ko-KR" altLang="en-US" dirty="0" smtClean="0">
                <a:latin typeface="+mn-ea"/>
                <a:ea typeface="+mn-ea"/>
              </a:rPr>
              <a:t>속성으로 웹 페이지에 사용하는 문자 코드 지정</a:t>
            </a:r>
          </a:p>
          <a:p>
            <a:pPr lvl="3"/>
            <a:r>
              <a:rPr lang="en-US" altLang="ko-KR" sz="1700" b="1" dirty="0">
                <a:solidFill>
                  <a:srgbClr val="0000FF"/>
                </a:solidFill>
                <a:latin typeface="+mn-ea"/>
                <a:ea typeface="+mn-ea"/>
              </a:rPr>
              <a:t>&lt;meta charset=“UTF-8”&gt;</a:t>
            </a:r>
            <a:endParaRPr lang="ko-KR" altLang="en-US" sz="17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lvl="1"/>
            <a:endParaRPr lang="ko-KR" altLang="en-US" dirty="0" smtClean="0">
              <a:latin typeface="+mn-ea"/>
            </a:endParaRPr>
          </a:p>
          <a:p>
            <a:pPr lvl="1"/>
            <a:endParaRPr lang="ko-KR" altLang="en-US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웹 페이지를 만드는 기초적인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en-US" altLang="ko-KR" dirty="0" err="1" smtClean="0">
                <a:latin typeface="+mn-ea"/>
              </a:rPr>
              <a:t>img</a:t>
            </a:r>
            <a:r>
              <a:rPr lang="en-US" altLang="ko-KR" dirty="0" smtClean="0">
                <a:latin typeface="+mn-ea"/>
              </a:rPr>
              <a:t>&gt; </a:t>
            </a:r>
            <a:r>
              <a:rPr lang="ko-KR" altLang="en-US" dirty="0" smtClean="0">
                <a:latin typeface="+mn-ea"/>
              </a:rPr>
              <a:t>태그의 </a:t>
            </a:r>
            <a:r>
              <a:rPr lang="en-US" altLang="ko-KR" dirty="0" err="1" smtClean="0">
                <a:latin typeface="+mn-ea"/>
              </a:rPr>
              <a:t>src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속성에 이미지 파일의 주소 지정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err="1" smtClean="0">
                <a:latin typeface="+mn-ea"/>
              </a:rPr>
              <a:t>src</a:t>
            </a:r>
            <a:r>
              <a:rPr lang="ko-KR" altLang="en-US" dirty="0" smtClean="0">
                <a:latin typeface="+mn-ea"/>
              </a:rPr>
              <a:t>에 지정할 수 있는 이미지 종류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BMP, GIF, PNG, JPG(JPEG), </a:t>
            </a:r>
            <a:r>
              <a:rPr lang="en-US" altLang="ko-KR" dirty="0" smtClean="0">
                <a:latin typeface="+mn-ea"/>
                <a:ea typeface="+mn-ea"/>
              </a:rPr>
              <a:t>animated-GIF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이미지 파일의 경로명은 </a:t>
            </a:r>
            <a:r>
              <a:rPr lang="en-US" altLang="ko-KR" sz="1000" dirty="0" smtClean="0"/>
              <a:t>media/kitae.jpg</a:t>
            </a:r>
            <a:r>
              <a:rPr lang="ko-KR" altLang="en-US" sz="1000" dirty="0" smtClean="0"/>
              <a:t>로 상대 경로명을 사용하고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이미지는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ul</a:t>
            </a:r>
            <a:r>
              <a:rPr lang="en-US" altLang="ko-KR" sz="1400" b="1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>
                <a:solidFill>
                  <a:srgbClr val="0000FF"/>
                </a:solidFill>
              </a:rPr>
              <a:t>&lt;/</a:t>
            </a:r>
            <a:r>
              <a:rPr lang="en-US" altLang="ko-KR" sz="1400" b="1" dirty="0" err="1">
                <a:solidFill>
                  <a:srgbClr val="0000FF"/>
                </a:solidFill>
              </a:rPr>
              <a:t>ul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&lt;/li&gt;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생략 가능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하나의 아이템으로 나열하는 리스트</a:t>
            </a:r>
            <a:endParaRPr lang="en-US" altLang="ko-KR" dirty="0" smtClean="0"/>
          </a:p>
          <a:p>
            <a:pPr lvl="1"/>
            <a:r>
              <a:rPr lang="en-US" altLang="ko-KR" dirty="0"/>
              <a:t>&lt;dl&gt;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정의리스트를 표현하는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용어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설명을 표현하는 태그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&gt;, &lt;/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은 모두 생략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11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&lt;dl&gt;</a:t>
            </a:r>
          </a:p>
          <a:p>
            <a:pPr lvl="1" defTabSz="180000"/>
            <a:r>
              <a:rPr lang="en-US" altLang="ko-KR" sz="1400" b="1" dirty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dt</a:t>
            </a:r>
            <a:r>
              <a:rPr lang="en-US" altLang="ko-KR" sz="1400" b="1" dirty="0">
                <a:solidFill>
                  <a:srgbClr val="0000FF"/>
                </a:solidFill>
              </a:rPr>
              <a:t>&gt;</a:t>
            </a:r>
            <a:r>
              <a:rPr lang="en-US" altLang="ko-KR" sz="1400" dirty="0">
                <a:solidFill>
                  <a:srgbClr val="0000FF"/>
                </a:solidFill>
              </a:rPr>
              <a:t>&lt;</a:t>
            </a:r>
            <a:r>
              <a:rPr lang="en-US" altLang="ko-KR" sz="1400" dirty="0"/>
              <a:t>strong&gt;Internet Explorer&lt;/strong&gt;</a:t>
            </a:r>
          </a:p>
          <a:p>
            <a:pPr lvl="1" defTabSz="180000"/>
            <a:r>
              <a:rPr lang="en-US" altLang="ko-KR" sz="1400" b="1" dirty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dd</a:t>
            </a:r>
            <a:r>
              <a:rPr lang="en-US" altLang="ko-KR" sz="1400" b="1" dirty="0">
                <a:solidFill>
                  <a:srgbClr val="0000FF"/>
                </a:solidFill>
              </a:rPr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2731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85953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1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9442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553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7473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51328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812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100" dirty="0" smtClean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89441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제목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89441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헤더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89441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바디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89441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푸트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FF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제목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</a:rPr>
              <a:t>헤딩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ko-KR" altLang="en-US" dirty="0" smtClean="0">
                <a:solidFill>
                  <a:srgbClr val="0000FF"/>
                </a:solidFill>
              </a:rPr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FF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>
                <a:solidFill>
                  <a:srgbClr val="0000FF"/>
                </a:solidFill>
              </a:rPr>
              <a:t>	&lt;</a:t>
            </a:r>
            <a:r>
              <a:rPr lang="en-US" altLang="ko-KR" sz="1600" dirty="0" err="1">
                <a:solidFill>
                  <a:srgbClr val="0000FF"/>
                </a:solidFill>
              </a:rPr>
              <a:t>thead</a:t>
            </a:r>
            <a:r>
              <a:rPr lang="en-US" altLang="ko-KR" sz="1600" dirty="0">
                <a:solidFill>
                  <a:srgbClr val="0000FF"/>
                </a:solidFill>
              </a:rPr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dirty="0" err="1">
                <a:solidFill>
                  <a:srgbClr val="FF0000"/>
                </a:solidFill>
              </a:rPr>
              <a:t>tr</a:t>
            </a:r>
            <a:r>
              <a:rPr lang="en-US" altLang="ko-KR" sz="1600" dirty="0">
                <a:solidFill>
                  <a:srgbClr val="FF0000"/>
                </a:solidFill>
              </a:rPr>
              <a:t>&gt;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>
                <a:solidFill>
                  <a:srgbClr val="0000FF"/>
                </a:solidFill>
              </a:rPr>
              <a:t>	&lt;</a:t>
            </a:r>
            <a:r>
              <a:rPr lang="en-US" altLang="ko-KR" sz="1600" dirty="0" err="1">
                <a:solidFill>
                  <a:srgbClr val="0000FF"/>
                </a:solidFill>
              </a:rPr>
              <a:t>tbody</a:t>
            </a:r>
            <a:r>
              <a:rPr lang="en-US" altLang="ko-KR" sz="1600" dirty="0">
                <a:solidFill>
                  <a:srgbClr val="0000FF"/>
                </a:solidFill>
              </a:rPr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tr</a:t>
            </a:r>
            <a:r>
              <a:rPr lang="en-US" altLang="ko-KR" sz="1600" b="1" dirty="0">
                <a:solidFill>
                  <a:srgbClr val="FF0000"/>
                </a:solidFill>
              </a:rPr>
              <a:t>&gt;</a:t>
            </a:r>
            <a:r>
              <a:rPr lang="en-US" altLang="ko-KR" sz="1600" b="1" dirty="0"/>
              <a:t>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>
                <a:solidFill>
                  <a:srgbClr val="0000FF"/>
                </a:solidFill>
              </a:rPr>
              <a:t>&lt;</a:t>
            </a:r>
            <a:r>
              <a:rPr lang="en-US" altLang="ko-KR" sz="1400" b="1" dirty="0">
                <a:solidFill>
                  <a:srgbClr val="0000FF"/>
                </a:solidFill>
              </a:rPr>
              <a:t>table</a:t>
            </a:r>
            <a:r>
              <a:rPr lang="en-US" altLang="ko-KR" sz="1400" dirty="0">
                <a:solidFill>
                  <a:srgbClr val="0000FF"/>
                </a:solidFill>
              </a:rPr>
              <a:t> border="1"&gt;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00FF"/>
                </a:solidFill>
              </a:rPr>
              <a:t>&lt;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caption</a:t>
            </a:r>
            <a:r>
              <a:rPr lang="en-US" altLang="ko-KR" sz="1400" dirty="0" smtClean="0">
                <a:solidFill>
                  <a:srgbClr val="0000FF"/>
                </a:solidFill>
              </a:rPr>
              <a:t>&gt;</a:t>
            </a:r>
            <a:r>
              <a:rPr lang="en-US" altLang="ko-KR" sz="1400" dirty="0" smtClean="0"/>
              <a:t>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thead</a:t>
            </a:r>
            <a:r>
              <a:rPr lang="en-US" altLang="ko-KR" sz="1400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b="1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tfoot</a:t>
            </a:r>
            <a:r>
              <a:rPr lang="en-US" altLang="ko-KR" sz="1400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00FF"/>
                </a:solidFill>
              </a:rPr>
              <a:t>&lt;</a:t>
            </a:r>
            <a:r>
              <a:rPr lang="en-US" altLang="ko-KR" sz="1400" b="1" dirty="0" err="1">
                <a:solidFill>
                  <a:srgbClr val="0000FF"/>
                </a:solidFill>
              </a:rPr>
              <a:t>tbody</a:t>
            </a:r>
            <a:r>
              <a:rPr lang="en-US" altLang="ko-KR" sz="1400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626801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이미지들은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</a:t>
            </a:r>
            <a:r>
              <a:rPr lang="en-US" altLang="ko-KR" dirty="0" smtClean="0"/>
              <a:t>anchor &lt;a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latin typeface="+mn-ea"/>
              </a:rPr>
              <a:t>&lt;a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태그의 </a:t>
            </a:r>
            <a:r>
              <a:rPr lang="en-US" altLang="ko-KR" dirty="0" err="1">
                <a:latin typeface="+mn-ea"/>
              </a:rPr>
              <a:t>href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속성을 이용하여 </a:t>
            </a:r>
            <a:r>
              <a:rPr lang="ko-KR" altLang="en-US" dirty="0" smtClean="0">
                <a:latin typeface="+mn-ea"/>
              </a:rPr>
              <a:t>하이퍼링크 작성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하이퍼링크</a:t>
            </a:r>
            <a:r>
              <a:rPr lang="en-US" altLang="ko-KR" dirty="0" smtClean="0">
                <a:latin typeface="+mn-ea"/>
              </a:rPr>
              <a:t>(hyperlink)</a:t>
            </a:r>
            <a:r>
              <a:rPr lang="ko-KR" altLang="en-US" dirty="0" smtClean="0">
                <a:latin typeface="+mn-ea"/>
              </a:rPr>
              <a:t>란</a:t>
            </a:r>
            <a:r>
              <a:rPr lang="en-US" altLang="ko-KR" dirty="0" smtClean="0">
                <a:latin typeface="+mn-ea"/>
              </a:rPr>
              <a:t>?</a:t>
            </a:r>
          </a:p>
          <a:p>
            <a:pPr lvl="1"/>
            <a:r>
              <a:rPr lang="ko-KR" altLang="en-US" sz="1800" dirty="0" smtClean="0">
                <a:latin typeface="+mn-ea"/>
              </a:rPr>
              <a:t>다른 </a:t>
            </a:r>
            <a:r>
              <a:rPr lang="en-US" altLang="ko-KR" sz="1800" dirty="0" smtClean="0">
                <a:latin typeface="+mn-ea"/>
              </a:rPr>
              <a:t>HTML </a:t>
            </a:r>
            <a:r>
              <a:rPr lang="ko-KR" altLang="en-US" sz="1800" dirty="0" smtClean="0">
                <a:latin typeface="+mn-ea"/>
              </a:rPr>
              <a:t>페이지의 연결 고리</a:t>
            </a:r>
            <a:endParaRPr lang="en-US" altLang="ko-KR" sz="1800" dirty="0" smtClean="0">
              <a:latin typeface="+mn-ea"/>
            </a:endParaRPr>
          </a:p>
          <a:p>
            <a:pPr lvl="2"/>
            <a:r>
              <a:rPr lang="ko-KR" altLang="en-US" sz="1600" dirty="0">
                <a:latin typeface="+mn-ea"/>
                <a:ea typeface="+mn-ea"/>
              </a:rPr>
              <a:t>같은 웹 사이트의 다른 </a:t>
            </a:r>
            <a:r>
              <a:rPr lang="en-US" altLang="ko-KR" sz="1600" dirty="0">
                <a:latin typeface="+mn-ea"/>
                <a:ea typeface="+mn-ea"/>
              </a:rPr>
              <a:t>HTML </a:t>
            </a:r>
            <a:r>
              <a:rPr lang="ko-KR" altLang="en-US" sz="1600" dirty="0" smtClean="0">
                <a:latin typeface="+mn-ea"/>
                <a:ea typeface="+mn-ea"/>
              </a:rPr>
              <a:t>페이지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2"/>
            <a:r>
              <a:rPr lang="ko-KR" altLang="en-US" sz="1600" dirty="0" smtClean="0">
                <a:latin typeface="+mn-ea"/>
                <a:ea typeface="+mn-ea"/>
              </a:rPr>
              <a:t>다른 </a:t>
            </a:r>
            <a:r>
              <a:rPr lang="ko-KR" altLang="en-US" sz="1600" dirty="0">
                <a:latin typeface="+mn-ea"/>
                <a:ea typeface="+mn-ea"/>
              </a:rPr>
              <a:t>웹 사이트의 </a:t>
            </a:r>
            <a:r>
              <a:rPr lang="en-US" altLang="ko-KR" sz="1600" dirty="0">
                <a:latin typeface="+mn-ea"/>
                <a:ea typeface="+mn-ea"/>
              </a:rPr>
              <a:t>HTML </a:t>
            </a:r>
            <a:r>
              <a:rPr lang="ko-KR" altLang="en-US" sz="1600" dirty="0" smtClean="0">
                <a:latin typeface="+mn-ea"/>
                <a:ea typeface="+mn-ea"/>
              </a:rPr>
              <a:t>페이지 모두 </a:t>
            </a:r>
            <a:r>
              <a:rPr lang="ko-KR" altLang="en-US" sz="1600" dirty="0">
                <a:latin typeface="+mn-ea"/>
                <a:ea typeface="+mn-ea"/>
              </a:rPr>
              <a:t>연결 가능</a:t>
            </a:r>
          </a:p>
          <a:p>
            <a:pPr lvl="1"/>
            <a:r>
              <a:rPr lang="ko-KR" altLang="en-US" sz="1800" dirty="0" smtClean="0">
                <a:latin typeface="+mn-ea"/>
              </a:rPr>
              <a:t>하이퍼링크는 텍스트나 이미지로 작성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항해</a:t>
            </a:r>
            <a:r>
              <a:rPr lang="en-US" altLang="ko-KR" dirty="0" smtClean="0">
                <a:latin typeface="+mn-ea"/>
              </a:rPr>
              <a:t>(navigation)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하이퍼링크를 따라 다른 웹 페이지를 방문하는 것</a:t>
            </a:r>
            <a:endParaRPr lang="en-US" altLang="ko-KR" sz="1800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5" y="4581128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ko-KR" altLang="en-US" dirty="0" smtClean="0"/>
              <a:t>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184677"/>
            <a:ext cx="6336704" cy="740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5013176"/>
            <a:ext cx="6336704" cy="1084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b="1" kern="0" dirty="0">
                <a:latin typeface="+mj-ea"/>
                <a:ea typeface="+mj-ea"/>
              </a:rPr>
              <a:t>=“</a:t>
            </a:r>
            <a:r>
              <a:rPr lang="en-US" altLang="ko-KR" sz="1600" b="1" kern="0" dirty="0"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600" b="1" kern="0" dirty="0">
                <a:latin typeface="+mj-ea"/>
                <a:ea typeface="+mj-ea"/>
              </a:rPr>
              <a:t>”</a:t>
            </a:r>
            <a:r>
              <a:rPr lang="en-US" altLang="ko-KR" sz="1600" kern="0" dirty="0"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FF"/>
                </a:solidFill>
                <a:latin typeface="+mj-ea"/>
                <a:ea typeface="+mj-ea"/>
              </a:rPr>
              <a:t>img</a:t>
            </a:r>
            <a:r>
              <a:rPr lang="en-US" altLang="ko-KR" sz="1600" b="1" kern="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600" b="1" kern="0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FF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600" b="1" kern="0" dirty="0" err="1">
                <a:solidFill>
                  <a:srgbClr val="0000FF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600" b="1" kern="0" dirty="0">
                <a:solidFill>
                  <a:srgbClr val="0000FF"/>
                </a:solidFill>
                <a:latin typeface="+mj-ea"/>
                <a:ea typeface="+mj-ea"/>
              </a:rPr>
              <a:t>”</a:t>
            </a:r>
            <a:r>
              <a:rPr lang="en-US" altLang="ko-KR" sz="1600" b="1" kern="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ko-KR" altLang="en-US" sz="1600" b="1" kern="0" dirty="0">
              <a:solidFill>
                <a:srgbClr val="0000FF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</a:t>
            </a:r>
            <a:r>
              <a:rPr lang="it-IT" altLang="ko-KR" sz="1200" b="1" dirty="0" smtClean="0"/>
              <a:t>&gt;</a:t>
            </a:r>
            <a:r>
              <a:rPr lang="it-IT" altLang="ko-KR" sz="1200" dirty="0" smtClean="0"/>
              <a:t>&lt;/li&gt;</a:t>
            </a:r>
            <a:endParaRPr lang="it-IT" altLang="ko-KR" sz="1200" dirty="0"/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</a:t>
            </a:r>
            <a:r>
              <a:rPr lang="it-IT" altLang="ko-KR" sz="1200" dirty="0" smtClean="0"/>
              <a:t>&gt;&lt;/li&gt;</a:t>
            </a:r>
            <a:endParaRPr lang="it-IT" altLang="ko-KR" sz="1200" dirty="0"/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</a:t>
            </a:r>
            <a:r>
              <a:rPr lang="it-IT" altLang="ko-KR" sz="1200" b="1"/>
              <a:t>://</a:t>
            </a:r>
            <a:r>
              <a:rPr lang="it-IT" altLang="ko-KR" sz="1200" b="1" smtClean="0"/>
              <a:t>www.etnews.com"&gt;</a:t>
            </a:r>
            <a:endParaRPr lang="it-IT" altLang="ko-KR" sz="1200" b="1" dirty="0"/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>
                <a:solidFill>
                  <a:srgbClr val="0000FF"/>
                </a:solidFill>
              </a:rPr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</a:rPr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>
                <a:solidFill>
                  <a:srgbClr val="0000FF"/>
                </a:solidFill>
              </a:rPr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>
                <a:solidFill>
                  <a:srgbClr val="0000FF"/>
                </a:solidFill>
              </a:rPr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(anchor) ?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ko-KR" altLang="en-US" dirty="0" smtClean="0"/>
              <a:t>어떤 </a:t>
            </a:r>
            <a:r>
              <a:rPr lang="ko-KR" altLang="en-US" dirty="0" err="1" smtClean="0"/>
              <a:t>태그든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속성으로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269883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rgbClr val="FF0000"/>
                </a:solidFill>
                <a:latin typeface="+mj-ea"/>
                <a:ea typeface="+mj-ea"/>
              </a:rPr>
              <a:t>a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b="1" kern="0" dirty="0">
                <a:solidFill>
                  <a:srgbClr val="0000FF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+mj-ea"/>
                <a:ea typeface="+mj-ea"/>
              </a:rPr>
              <a:t>href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=“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#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3341891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smtClean="0">
                <a:solidFill>
                  <a:schemeClr val="tx1"/>
                </a:solidFill>
              </a:rPr>
              <a:t>앵커 만들기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124716" y="4827574"/>
            <a:ext cx="2263708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smtClean="0">
                <a:solidFill>
                  <a:schemeClr val="tx1"/>
                </a:solidFill>
              </a:rPr>
              <a:t>앵커에 연결하는 링크 만들기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95536" y="228600"/>
            <a:ext cx="1872208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</a:t>
            </a:r>
            <a:r>
              <a:rPr lang="ko-KR" altLang="en-US" sz="1800" dirty="0" smtClean="0"/>
              <a:t>페이지</a:t>
            </a:r>
            <a:r>
              <a:rPr lang="ko-KR" altLang="en-US" sz="1600" dirty="0" smtClean="0"/>
              <a:t>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+mn-ea"/>
              </a:rPr>
              <a:t>HTML </a:t>
            </a:r>
            <a:r>
              <a:rPr lang="ko-KR" altLang="en-US" sz="2000" dirty="0" smtClean="0">
                <a:latin typeface="+mn-ea"/>
              </a:rPr>
              <a:t>태그 구성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시작태그와 종료태그가 모두 있는 경우</a:t>
            </a:r>
            <a:endParaRPr lang="en-US" altLang="ko-KR" sz="1800" dirty="0" smtClean="0">
              <a:latin typeface="+mn-ea"/>
            </a:endParaRPr>
          </a:p>
          <a:p>
            <a:pPr lvl="2"/>
            <a:r>
              <a:rPr lang="en-US" altLang="ko-KR" sz="1600" dirty="0" smtClean="0">
                <a:latin typeface="+mn-ea"/>
                <a:ea typeface="+mn-ea"/>
              </a:rPr>
              <a:t>&lt;html&gt; ... &lt;/html&gt;, &lt;title&gt;</a:t>
            </a:r>
            <a:r>
              <a:rPr lang="ko-KR" altLang="en-US" sz="1600" dirty="0" smtClean="0">
                <a:latin typeface="+mn-ea"/>
                <a:ea typeface="+mn-ea"/>
              </a:rPr>
              <a:t>문서의 제목입니다</a:t>
            </a:r>
            <a:r>
              <a:rPr lang="en-US" altLang="ko-KR" sz="1600" dirty="0" smtClean="0">
                <a:latin typeface="+mn-ea"/>
                <a:ea typeface="+mn-ea"/>
              </a:rPr>
              <a:t>&lt;/title&gt;</a:t>
            </a:r>
          </a:p>
          <a:p>
            <a:pPr lvl="1"/>
            <a:r>
              <a:rPr lang="ko-KR" altLang="en-US" sz="1800" dirty="0" smtClean="0">
                <a:latin typeface="+mn-ea"/>
              </a:rPr>
              <a:t>시작 태그만 있는 경우</a:t>
            </a:r>
            <a:r>
              <a:rPr lang="en-US" altLang="ko-KR" sz="1800" dirty="0" smtClean="0">
                <a:latin typeface="+mn-ea"/>
              </a:rPr>
              <a:t> </a:t>
            </a:r>
          </a:p>
          <a:p>
            <a:pPr lvl="2"/>
            <a:r>
              <a:rPr lang="en-US" altLang="ko-KR" sz="1600" dirty="0" smtClean="0">
                <a:latin typeface="+mn-ea"/>
                <a:ea typeface="+mn-ea"/>
              </a:rPr>
              <a:t>&lt;</a:t>
            </a:r>
            <a:r>
              <a:rPr lang="en-US" altLang="ko-KR" sz="1600" dirty="0" err="1" smtClean="0">
                <a:latin typeface="+mn-ea"/>
                <a:ea typeface="+mn-ea"/>
              </a:rPr>
              <a:t>img</a:t>
            </a:r>
            <a:r>
              <a:rPr lang="en-US" altLang="ko-KR" sz="1600" dirty="0" smtClean="0">
                <a:latin typeface="+mn-ea"/>
                <a:ea typeface="+mn-ea"/>
              </a:rPr>
              <a:t>&gt;, &lt;</a:t>
            </a:r>
            <a:r>
              <a:rPr lang="en-US" altLang="ko-KR" sz="1600" dirty="0" err="1" smtClean="0">
                <a:latin typeface="+mn-ea"/>
                <a:ea typeface="+mn-ea"/>
              </a:rPr>
              <a:t>br</a:t>
            </a:r>
            <a:r>
              <a:rPr lang="en-US" altLang="ko-KR" sz="1600" dirty="0" smtClean="0">
                <a:latin typeface="+mn-ea"/>
                <a:ea typeface="+mn-ea"/>
              </a:rPr>
              <a:t>&gt;</a:t>
            </a:r>
          </a:p>
          <a:p>
            <a:r>
              <a:rPr lang="ko-KR" altLang="en-US" sz="2000" dirty="0" smtClean="0">
                <a:latin typeface="+mn-ea"/>
              </a:rPr>
              <a:t>태그와 속성은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대소문자 구분 없음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latin typeface="+mn-ea"/>
                <a:ea typeface="+mn-ea"/>
              </a:rPr>
              <a:t>&lt;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HTML</a:t>
            </a:r>
            <a:r>
              <a:rPr lang="en-US" altLang="ko-KR" sz="1600" dirty="0" smtClean="0">
                <a:latin typeface="+mn-ea"/>
                <a:ea typeface="+mn-ea"/>
              </a:rPr>
              <a:t>&gt; ... &lt;/html&gt;</a:t>
            </a:r>
            <a:endParaRPr lang="ko-KR" altLang="en-US" sz="1600" dirty="0" smtClean="0">
              <a:latin typeface="+mn-ea"/>
              <a:ea typeface="+mn-ea"/>
            </a:endParaRPr>
          </a:p>
          <a:p>
            <a:pPr lvl="2"/>
            <a:r>
              <a:rPr lang="en-US" altLang="ko-KR" sz="1600" dirty="0" smtClean="0">
                <a:latin typeface="+mn-ea"/>
                <a:ea typeface="+mn-ea"/>
              </a:rPr>
              <a:t>&lt;</a:t>
            </a:r>
            <a:r>
              <a:rPr lang="en-US" altLang="ko-KR" sz="1600" dirty="0" err="1" smtClean="0">
                <a:latin typeface="+mn-ea"/>
                <a:ea typeface="+mn-ea"/>
              </a:rPr>
              <a:t>img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Src</a:t>
            </a:r>
            <a:r>
              <a:rPr lang="en-US" altLang="ko-KR" sz="1600" dirty="0" smtClean="0">
                <a:latin typeface="+mn-ea"/>
                <a:ea typeface="+mn-ea"/>
              </a:rPr>
              <a:t>="heart.jpg" width="100" height="50" alt="</a:t>
            </a:r>
            <a:r>
              <a:rPr lang="ko-KR" altLang="en-US" sz="1600" dirty="0" smtClean="0">
                <a:latin typeface="+mn-ea"/>
                <a:ea typeface="+mn-ea"/>
              </a:rPr>
              <a:t>심장이미지</a:t>
            </a:r>
            <a:r>
              <a:rPr lang="en-US" altLang="ko-KR" sz="1600" dirty="0" smtClean="0">
                <a:latin typeface="+mn-ea"/>
                <a:ea typeface="+mn-ea"/>
              </a:rPr>
              <a:t>"&gt;</a:t>
            </a:r>
          </a:p>
          <a:p>
            <a:r>
              <a:rPr lang="ko-KR" altLang="en-US" sz="2000" dirty="0" smtClean="0">
                <a:latin typeface="+mn-ea"/>
              </a:rPr>
              <a:t>속성 값에 불필요한 공백 문자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HTML5 </a:t>
            </a:r>
            <a:r>
              <a:rPr lang="ko-KR" altLang="en-US" sz="2000" dirty="0" smtClean="0">
                <a:latin typeface="+mn-ea"/>
              </a:rPr>
              <a:t>표준에 어긋남</a:t>
            </a:r>
            <a:endParaRPr lang="en-US" altLang="ko-KR" sz="2000" dirty="0" smtClean="0">
              <a:latin typeface="+mn-ea"/>
            </a:endParaRPr>
          </a:p>
          <a:p>
            <a:pPr lvl="2"/>
            <a:r>
              <a:rPr lang="en-US" altLang="ko-KR" sz="1600" dirty="0">
                <a:latin typeface="+mn-ea"/>
                <a:ea typeface="+mn-ea"/>
              </a:rPr>
              <a:t>&lt;</a:t>
            </a:r>
            <a:r>
              <a:rPr lang="en-US" altLang="ko-KR" sz="1600" dirty="0" err="1">
                <a:latin typeface="+mn-ea"/>
                <a:ea typeface="+mn-ea"/>
              </a:rPr>
              <a:t>img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err="1">
                <a:latin typeface="+mn-ea"/>
                <a:ea typeface="+mn-ea"/>
              </a:rPr>
              <a:t>Src</a:t>
            </a:r>
            <a:r>
              <a:rPr lang="en-US" altLang="ko-KR" sz="1600" dirty="0">
                <a:latin typeface="+mn-ea"/>
                <a:ea typeface="+mn-ea"/>
              </a:rPr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" 100"</a:t>
            </a:r>
            <a:r>
              <a:rPr lang="en-US" altLang="ko-KR" sz="1600" dirty="0">
                <a:latin typeface="+mn-ea"/>
                <a:ea typeface="+mn-ea"/>
              </a:rPr>
              <a:t> height="50" alt="</a:t>
            </a:r>
            <a:r>
              <a:rPr lang="ko-KR" altLang="en-US" sz="1600" dirty="0">
                <a:latin typeface="+mn-ea"/>
                <a:ea typeface="+mn-ea"/>
              </a:rPr>
              <a:t>심장이미지</a:t>
            </a:r>
            <a:r>
              <a:rPr lang="en-US" altLang="ko-KR" sz="1600" dirty="0" smtClean="0">
                <a:latin typeface="+mn-ea"/>
                <a:ea typeface="+mn-ea"/>
              </a:rPr>
              <a:t>"&gt;</a:t>
            </a:r>
            <a:endParaRPr lang="ko-KR" altLang="en-US" sz="2000" dirty="0" smtClean="0">
              <a:latin typeface="+mn-ea"/>
              <a:ea typeface="+mn-ea"/>
            </a:endParaRPr>
          </a:p>
          <a:p>
            <a:pPr lvl="1"/>
            <a:endParaRPr lang="ko-KR" altLang="en-US" sz="1800" dirty="0" smtClean="0">
              <a:latin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>
                <a:solidFill>
                  <a:srgbClr val="0000FF"/>
                </a:solidFill>
              </a:rPr>
              <a:t>&lt;a href="#love"&gt;</a:t>
            </a:r>
            <a:r>
              <a:rPr lang="it-IT" altLang="ko-KR" sz="1100" b="1" dirty="0"/>
              <a:t>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>
                <a:solidFill>
                  <a:srgbClr val="0000FF"/>
                </a:solidFill>
              </a:rPr>
              <a:t>&lt;a </a:t>
            </a:r>
            <a:r>
              <a:rPr lang="en-US" altLang="ko-KR" sz="1100" b="1" dirty="0" err="1">
                <a:solidFill>
                  <a:srgbClr val="0000FF"/>
                </a:solidFill>
              </a:rPr>
              <a:t>href</a:t>
            </a:r>
            <a:r>
              <a:rPr lang="en-US" altLang="ko-KR" sz="1100" b="1" dirty="0">
                <a:solidFill>
                  <a:srgbClr val="0000FF"/>
                </a:solidFill>
              </a:rPr>
              <a:t>="#can"&gt;</a:t>
            </a:r>
            <a:r>
              <a:rPr lang="en-US" altLang="ko-KR" sz="1100" b="1" dirty="0"/>
              <a:t>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>
                <a:solidFill>
                  <a:srgbClr val="0000FF"/>
                </a:solidFill>
              </a:rPr>
              <a:t>&lt;a </a:t>
            </a:r>
            <a:r>
              <a:rPr lang="en-US" altLang="ko-KR" sz="1100" b="1" dirty="0" err="1">
                <a:solidFill>
                  <a:srgbClr val="0000FF"/>
                </a:solidFill>
              </a:rPr>
              <a:t>href</a:t>
            </a:r>
            <a:r>
              <a:rPr lang="en-US" altLang="ko-KR" sz="1100" b="1" dirty="0">
                <a:solidFill>
                  <a:srgbClr val="0000FF"/>
                </a:solidFill>
              </a:rPr>
              <a:t>="#it"&gt;</a:t>
            </a:r>
            <a:r>
              <a:rPr lang="en-US" altLang="ko-KR" sz="1100" b="1" dirty="0"/>
              <a:t>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>
                <a:solidFill>
                  <a:srgbClr val="FF0000"/>
                </a:solidFill>
              </a:rPr>
              <a:t>&lt;h3 id="love"&gt;</a:t>
            </a:r>
            <a:r>
              <a:rPr lang="pt-BR" altLang="ko-KR" sz="1100" b="1" dirty="0"/>
              <a:t>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>
                <a:solidFill>
                  <a:srgbClr val="FF0000"/>
                </a:solidFill>
              </a:rPr>
              <a:t>&lt;h3 id="can"&gt;</a:t>
            </a:r>
            <a:r>
              <a:rPr lang="en-US" altLang="ko-KR" sz="1100" b="1" dirty="0"/>
              <a:t>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>
                <a:solidFill>
                  <a:srgbClr val="FF0000"/>
                </a:solidFill>
              </a:rPr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>
                <a:solidFill>
                  <a:srgbClr val="FF0000"/>
                </a:solidFill>
              </a:rPr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FF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iframe </a:t>
            </a:r>
            <a:r>
              <a:rPr lang="en-US" altLang="ko-KR" sz="1200" b="1" dirty="0" err="1">
                <a:solidFill>
                  <a:srgbClr val="0000FF"/>
                </a:solidFill>
              </a:rPr>
              <a:t>src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="iframe1.html</a:t>
            </a:r>
            <a:r>
              <a:rPr lang="en-US" altLang="ko-KR" sz="1200" b="1" dirty="0">
                <a:solidFill>
                  <a:srgbClr val="0000FF"/>
                </a:solidFill>
              </a:rPr>
              <a:t>"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iframe</a:t>
            </a:r>
            <a:r>
              <a:rPr lang="en-US" altLang="ko-KR" sz="1200" b="1" dirty="0"/>
              <a:t> </a:t>
            </a:r>
            <a:r>
              <a:rPr lang="en-US" altLang="ko-KR" sz="1200" b="1" dirty="0" err="1">
                <a:solidFill>
                  <a:srgbClr val="0000FF"/>
                </a:solidFill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</a:rPr>
              <a:t>="iframe2.html"</a:t>
            </a:r>
            <a:r>
              <a:rPr lang="en-US" altLang="ko-KR" sz="1200" b="1" dirty="0"/>
              <a:t>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>
                <a:solidFill>
                  <a:srgbClr val="FF0000"/>
                </a:solidFill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</a:rPr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srcdoc</a:t>
            </a:r>
            <a:r>
              <a:rPr lang="en-US" altLang="ko-KR" sz="1200" b="1" dirty="0">
                <a:solidFill>
                  <a:srgbClr val="0000FF"/>
                </a:solidFill>
              </a:rPr>
              <a:t>="&lt;html&gt;&lt;head&gt;&lt;/head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200" b="1" dirty="0" smtClean="0">
                <a:solidFill>
                  <a:srgbClr val="0000FF"/>
                </a:solidFill>
              </a:rPr>
              <a:t>					</a:t>
            </a:r>
            <a:r>
              <a:rPr lang="en-US" altLang="ko-KR" sz="1200" b="1" dirty="0">
                <a:solidFill>
                  <a:srgbClr val="0000FF"/>
                </a:solidFill>
              </a:rPr>
              <a:t>	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1200" b="1" dirty="0">
                <a:solidFill>
                  <a:srgbClr val="0000FF"/>
                </a:solidFill>
              </a:rPr>
              <a:t>body&gt;hello&lt;/body&gt;&lt;/html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344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s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rcdoc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속성이 있으면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src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속성은 무시됨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0000FF"/>
                </a:solidFill>
              </a:rPr>
              <a:t>iframe </a:t>
            </a:r>
            <a:r>
              <a:rPr lang="en-US" altLang="ko-KR" sz="1200" b="1" dirty="0" err="1">
                <a:solidFill>
                  <a:srgbClr val="0000FF"/>
                </a:solidFill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</a:rPr>
              <a:t>="http://www.etnews.com" </a:t>
            </a:r>
            <a:r>
              <a:rPr lang="en-US" altLang="ko-KR" sz="1200" b="1" dirty="0"/>
              <a:t>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0000FF"/>
                </a:solidFill>
              </a:rPr>
              <a:t>iframe </a:t>
            </a:r>
            <a:r>
              <a:rPr lang="en-US" altLang="ko-KR" sz="1200" b="1" dirty="0" err="1">
                <a:solidFill>
                  <a:srgbClr val="0000FF"/>
                </a:solidFill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</a:rPr>
              <a:t>="http://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www.mk.co.kr</a:t>
            </a:r>
            <a:r>
              <a:rPr lang="en-US" altLang="ko-KR" sz="1200" b="1" dirty="0">
                <a:solidFill>
                  <a:srgbClr val="0000FF"/>
                </a:solidFill>
              </a:rPr>
              <a:t>"</a:t>
            </a:r>
            <a:r>
              <a:rPr lang="en-US" altLang="ko-KR" sz="1200" b="1" dirty="0"/>
              <a:t>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프레임 윈도우의 이름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브라우저 윈도우와 </a:t>
            </a:r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프레임의 계층 관계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브라우저 윈도우와 프레임 윈도우는 부모 자식 관계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윈도우 사이의 계층 관계를 나타내는 용어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parent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부모 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child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부모 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top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최상위 브라우저 윈도우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다음 슬라이드에서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left, right </a:t>
            </a:r>
            <a:r>
              <a:rPr lang="ko-KR" altLang="en-US" dirty="0" smtClean="0">
                <a:latin typeface="+mn-ea"/>
                <a:ea typeface="+mn-ea"/>
              </a:rPr>
              <a:t>프레임의 </a:t>
            </a:r>
            <a:r>
              <a:rPr lang="en-US" altLang="ko-KR" dirty="0" smtClean="0">
                <a:latin typeface="+mn-ea"/>
                <a:ea typeface="+mn-ea"/>
              </a:rPr>
              <a:t>parent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브라우저 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upper, lower </a:t>
            </a:r>
            <a:r>
              <a:rPr lang="ko-KR" altLang="en-US" dirty="0" smtClean="0">
                <a:latin typeface="+mn-ea"/>
                <a:ea typeface="+mn-ea"/>
              </a:rPr>
              <a:t>프레임의 </a:t>
            </a:r>
            <a:r>
              <a:rPr lang="en-US" altLang="ko-KR" dirty="0" smtClean="0">
                <a:latin typeface="+mn-ea"/>
                <a:ea typeface="+mn-ea"/>
              </a:rPr>
              <a:t>parent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: right </a:t>
            </a:r>
            <a:r>
              <a:rPr lang="ko-KR" altLang="en-US" dirty="0" smtClean="0">
                <a:latin typeface="+mn-ea"/>
                <a:ea typeface="+mn-ea"/>
              </a:rPr>
              <a:t>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left, right, upper, lower </a:t>
            </a:r>
            <a:r>
              <a:rPr lang="ko-KR" altLang="en-US" dirty="0" smtClean="0">
                <a:latin typeface="+mn-ea"/>
                <a:ea typeface="+mn-ea"/>
              </a:rPr>
              <a:t>프레임의 </a:t>
            </a:r>
            <a:r>
              <a:rPr lang="en-US" altLang="ko-KR" dirty="0" smtClean="0">
                <a:latin typeface="+mn-ea"/>
                <a:ea typeface="+mn-ea"/>
              </a:rPr>
              <a:t>top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브라우저 윈도우</a:t>
            </a:r>
          </a:p>
          <a:p>
            <a:pPr lvl="3"/>
            <a:endParaRPr lang="ko-KR" altLang="en-US" dirty="0" smtClean="0">
              <a:latin typeface="+mn-ea"/>
              <a:ea typeface="+mn-ea"/>
            </a:endParaRPr>
          </a:p>
          <a:p>
            <a:endParaRPr lang="ko-KR" altLang="en-US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 smtClean="0"/>
              <a:t>hr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b="1" dirty="0" smtClean="0"/>
              <a:t>iframe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src</a:t>
            </a:r>
            <a:r>
              <a:rPr lang="en-US" altLang="ko-KR" sz="1000" dirty="0" smtClean="0"/>
              <a:t>="leftframe.html"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name= "left"</a:t>
            </a:r>
            <a:r>
              <a:rPr lang="en-US" altLang="ko-KR" sz="1000" b="1" dirty="0" smtClean="0"/>
              <a:t> </a:t>
            </a:r>
          </a:p>
          <a:p>
            <a:pPr defTabSz="180000"/>
            <a:r>
              <a:rPr lang="en-US" altLang="ko-KR" sz="1000" dirty="0" smtClean="0"/>
              <a:t>				width="100" height="500"&gt;&lt;/iframe&gt;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b="1" dirty="0"/>
              <a:t>iframe</a:t>
            </a:r>
            <a:r>
              <a:rPr lang="en-US" altLang="ko-KR" sz="1000" dirty="0"/>
              <a:t> </a:t>
            </a:r>
            <a:r>
              <a:rPr lang="en-US" altLang="ko-KR" sz="1000" b="1" dirty="0" err="1">
                <a:solidFill>
                  <a:srgbClr val="FF0000"/>
                </a:solidFill>
              </a:rPr>
              <a:t>src</a:t>
            </a:r>
            <a:r>
              <a:rPr lang="en-US" altLang="ko-KR" sz="1000" b="1" dirty="0">
                <a:solidFill>
                  <a:srgbClr val="FF0000"/>
                </a:solidFill>
              </a:rPr>
              <a:t>="rightframe.html"</a:t>
            </a:r>
            <a:r>
              <a:rPr lang="en-US" altLang="ko-KR" sz="1000" dirty="0"/>
              <a:t> </a:t>
            </a:r>
            <a:r>
              <a:rPr lang="en-US" altLang="ko-KR" sz="1000" b="1" dirty="0">
                <a:solidFill>
                  <a:srgbClr val="0000FF"/>
                </a:solidFill>
              </a:rPr>
              <a:t>name=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b="1" dirty="0"/>
              <a:t>iframe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>
                <a:solidFill>
                  <a:srgbClr val="0000FF"/>
                </a:solidFill>
              </a:rPr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b="1" dirty="0"/>
              <a:t>iframe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>
                <a:solidFill>
                  <a:srgbClr val="0000FF"/>
                </a:solidFill>
              </a:rPr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14967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rightframe.html</a:t>
            </a:r>
            <a:endParaRPr lang="ko-KR" altLang="en-US" sz="1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93807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fig2-04.html</a:t>
            </a:r>
            <a:endParaRPr lang="ko-KR" altLang="en-US" sz="1000" b="1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target </a:t>
            </a:r>
            <a:r>
              <a:rPr lang="ko-KR" altLang="en-US" dirty="0" smtClean="0">
                <a:latin typeface="+mn-ea"/>
              </a:rPr>
              <a:t>속성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&lt;base&gt;, &lt;a&gt;, &lt;area&gt;, &lt;form&gt; </a:t>
            </a:r>
            <a:r>
              <a:rPr lang="ko-KR" altLang="en-US" dirty="0" smtClean="0">
                <a:latin typeface="+mn-ea"/>
              </a:rPr>
              <a:t>태그에서 </a:t>
            </a:r>
            <a:r>
              <a:rPr lang="en-US" altLang="ko-KR" dirty="0" smtClean="0">
                <a:latin typeface="+mn-ea"/>
              </a:rPr>
              <a:t>HTML </a:t>
            </a:r>
            <a:r>
              <a:rPr lang="ko-KR" altLang="en-US" dirty="0" smtClean="0">
                <a:latin typeface="+mn-ea"/>
              </a:rPr>
              <a:t>페이지를 출력할 윈도우 지정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t</a:t>
            </a:r>
            <a:r>
              <a:rPr lang="en-US" altLang="ko-KR" dirty="0" smtClean="0">
                <a:latin typeface="+mn-ea"/>
              </a:rPr>
              <a:t>arget </a:t>
            </a:r>
            <a:r>
              <a:rPr lang="ko-KR" altLang="en-US" dirty="0" smtClean="0">
                <a:latin typeface="+mn-ea"/>
              </a:rPr>
              <a:t>속성에 사용 가능한 값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_blank 		- </a:t>
            </a:r>
            <a:r>
              <a:rPr lang="ko-KR" altLang="en-US" dirty="0" smtClean="0">
                <a:latin typeface="+mn-ea"/>
                <a:ea typeface="+mn-ea"/>
              </a:rPr>
              <a:t>새로운 브라우저 윈도우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탭</a:t>
            </a:r>
            <a:r>
              <a:rPr lang="en-US" altLang="ko-KR" dirty="0" smtClean="0">
                <a:latin typeface="+mn-ea"/>
                <a:ea typeface="+mn-ea"/>
              </a:rPr>
              <a:t>) </a:t>
            </a:r>
            <a:r>
              <a:rPr lang="ko-KR" altLang="en-US" dirty="0" smtClean="0">
                <a:latin typeface="+mn-ea"/>
                <a:ea typeface="+mn-ea"/>
              </a:rPr>
              <a:t>생성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_self 		- </a:t>
            </a:r>
            <a:r>
              <a:rPr lang="ko-KR" altLang="en-US" dirty="0" smtClean="0">
                <a:latin typeface="+mn-ea"/>
                <a:ea typeface="+mn-ea"/>
              </a:rPr>
              <a:t>현재 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_parent 		- </a:t>
            </a:r>
            <a:r>
              <a:rPr lang="ko-KR" altLang="en-US" dirty="0" smtClean="0">
                <a:latin typeface="+mn-ea"/>
                <a:ea typeface="+mn-ea"/>
              </a:rPr>
              <a:t>부모 윈도우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_top 		- </a:t>
            </a:r>
            <a:r>
              <a:rPr lang="ko-KR" altLang="en-US" dirty="0" smtClean="0">
                <a:latin typeface="+mn-ea"/>
                <a:ea typeface="+mn-ea"/>
              </a:rPr>
              <a:t>최상위 브라우저 윈도우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윈도우이름 </a:t>
            </a:r>
            <a:r>
              <a:rPr lang="en-US" altLang="ko-KR" dirty="0" smtClean="0">
                <a:latin typeface="+mn-ea"/>
                <a:ea typeface="+mn-ea"/>
              </a:rPr>
              <a:t>	- </a:t>
            </a:r>
            <a:r>
              <a:rPr lang="ko-KR" altLang="en-US" dirty="0" smtClean="0">
                <a:latin typeface="+mn-ea"/>
                <a:ea typeface="+mn-ea"/>
              </a:rPr>
              <a:t>대상 윈도우 이름</a:t>
            </a:r>
          </a:p>
          <a:p>
            <a:pPr lvl="1"/>
            <a:endParaRPr lang="ko-KR" altLang="en-US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 smtClean="0">
                <a:latin typeface="+mn-ea"/>
                <a:ea typeface="+mn-ea"/>
              </a:rPr>
              <a:t>링크 </a:t>
            </a:r>
            <a:r>
              <a:rPr lang="ko-KR" altLang="en-US" sz="1600" dirty="0" err="1" smtClean="0">
                <a:latin typeface="+mn-ea"/>
                <a:ea typeface="+mn-ea"/>
              </a:rPr>
              <a:t>클릭시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frame1 </a:t>
            </a:r>
            <a:r>
              <a:rPr lang="ko-KR" altLang="en-US" sz="1600" dirty="0" smtClean="0">
                <a:latin typeface="+mn-ea"/>
                <a:ea typeface="+mn-ea"/>
              </a:rPr>
              <a:t>이름의 프레임에 </a:t>
            </a:r>
            <a:r>
              <a:rPr lang="en-US" altLang="ko-KR" sz="1600" dirty="0" smtClean="0">
                <a:latin typeface="+mn-ea"/>
                <a:ea typeface="+mn-ea"/>
              </a:rPr>
              <a:t>http://www.w3c.org </a:t>
            </a:r>
            <a:r>
              <a:rPr lang="ko-KR" altLang="en-US" sz="1600" dirty="0" smtClean="0">
                <a:latin typeface="+mn-ea"/>
                <a:ea typeface="+mn-ea"/>
              </a:rPr>
              <a:t>출력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r>
              <a:rPr lang="ko-KR" altLang="en-US" sz="1600" dirty="0" smtClean="0">
                <a:latin typeface="+mn-ea"/>
                <a:ea typeface="+mn-ea"/>
              </a:rPr>
              <a:t>링크 </a:t>
            </a:r>
            <a:r>
              <a:rPr lang="ko-KR" altLang="en-US" sz="1600" dirty="0" err="1" smtClean="0">
                <a:latin typeface="+mn-ea"/>
                <a:ea typeface="+mn-ea"/>
              </a:rPr>
              <a:t>클릭시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새 윈도우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탭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latin typeface="+mn-ea"/>
                <a:ea typeface="+mn-ea"/>
              </a:rPr>
              <a:t>W3C </a:t>
            </a:r>
            <a:r>
              <a:rPr lang="ko-KR" altLang="en-US" sz="1600" dirty="0" smtClean="0">
                <a:latin typeface="+mn-ea"/>
                <a:ea typeface="+mn-ea"/>
              </a:rPr>
              <a:t>사이트 출력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r>
              <a:rPr lang="ko-KR" altLang="en-US" sz="1600" dirty="0" smtClean="0">
                <a:latin typeface="+mn-ea"/>
                <a:ea typeface="+mn-ea"/>
              </a:rPr>
              <a:t>링크 </a:t>
            </a:r>
            <a:r>
              <a:rPr lang="ko-KR" altLang="en-US" sz="1600" dirty="0" err="1" smtClean="0">
                <a:latin typeface="+mn-ea"/>
                <a:ea typeface="+mn-ea"/>
              </a:rPr>
              <a:t>클릭시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현재 윈도우</a:t>
            </a:r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ko-KR" altLang="en-US" sz="1600" dirty="0" smtClean="0">
                <a:latin typeface="+mn-ea"/>
                <a:ea typeface="+mn-ea"/>
              </a:rPr>
              <a:t>탭 혹은 프레임 윈도우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latin typeface="+mn-ea"/>
                <a:ea typeface="+mn-ea"/>
              </a:rPr>
              <a:t>W3C </a:t>
            </a:r>
            <a:r>
              <a:rPr lang="ko-KR" altLang="en-US" sz="1600" dirty="0" smtClean="0">
                <a:latin typeface="+mn-ea"/>
                <a:ea typeface="+mn-ea"/>
              </a:rPr>
              <a:t>사이트 </a:t>
            </a:r>
            <a:r>
              <a:rPr lang="ko-KR" altLang="en-US" sz="1600" dirty="0">
                <a:latin typeface="+mn-ea"/>
                <a:ea typeface="+mn-ea"/>
              </a:rPr>
              <a:t>출력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r>
              <a:rPr lang="ko-KR" altLang="en-US" sz="1600" dirty="0" smtClean="0">
                <a:latin typeface="+mn-ea"/>
                <a:ea typeface="+mn-ea"/>
              </a:rPr>
              <a:t>링크를 클릭하면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부모 윈도우</a:t>
            </a:r>
            <a:r>
              <a:rPr lang="ko-KR" altLang="en-US" sz="1600" dirty="0" smtClean="0"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latin typeface="+mn-ea"/>
                <a:ea typeface="+mn-ea"/>
              </a:rPr>
              <a:t>W3C </a:t>
            </a:r>
            <a:r>
              <a:rPr lang="ko-KR" altLang="en-US" sz="1600" dirty="0" smtClean="0">
                <a:latin typeface="+mn-ea"/>
                <a:ea typeface="+mn-ea"/>
              </a:rPr>
              <a:t>사이트 </a:t>
            </a:r>
            <a:r>
              <a:rPr lang="ko-KR" altLang="en-US" sz="1600" dirty="0">
                <a:latin typeface="+mn-ea"/>
                <a:ea typeface="+mn-ea"/>
              </a:rPr>
              <a:t>출력</a:t>
            </a:r>
            <a:endParaRPr lang="ko-KR" altLang="en-US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 smtClean="0">
              <a:latin typeface="+mn-ea"/>
              <a:ea typeface="+mn-ea"/>
            </a:endParaRPr>
          </a:p>
          <a:p>
            <a:pPr lvl="2"/>
            <a:endParaRPr lang="en-US" altLang="ko-KR" sz="1600" dirty="0">
              <a:latin typeface="+mn-ea"/>
              <a:ea typeface="+mn-ea"/>
            </a:endParaRPr>
          </a:p>
          <a:p>
            <a:pPr lvl="2"/>
            <a:r>
              <a:rPr lang="ko-KR" altLang="en-US" sz="1600" dirty="0" smtClean="0">
                <a:latin typeface="+mn-ea"/>
                <a:ea typeface="+mn-ea"/>
              </a:rPr>
              <a:t>링크 </a:t>
            </a:r>
            <a:r>
              <a:rPr lang="ko-KR" altLang="en-US" sz="1600" dirty="0" err="1" smtClean="0">
                <a:latin typeface="+mn-ea"/>
                <a:ea typeface="+mn-ea"/>
              </a:rPr>
              <a:t>클릭시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모든 프레임 윈도우 제거</a:t>
            </a:r>
            <a:r>
              <a:rPr lang="en-US" altLang="ko-KR" sz="1600" dirty="0" smtClean="0">
                <a:latin typeface="+mn-ea"/>
                <a:ea typeface="+mn-ea"/>
              </a:rPr>
              <a:t>,</a:t>
            </a:r>
            <a:r>
              <a:rPr lang="ko-KR" altLang="en-US" sz="1600" dirty="0" smtClean="0">
                <a:latin typeface="+mn-ea"/>
                <a:ea typeface="+mn-ea"/>
              </a:rPr>
              <a:t> 브라우저 윈도우에 </a:t>
            </a:r>
            <a:r>
              <a:rPr lang="en-US" altLang="ko-KR" sz="1600" dirty="0" smtClean="0">
                <a:latin typeface="+mn-ea"/>
                <a:ea typeface="+mn-ea"/>
              </a:rPr>
              <a:t>W3C </a:t>
            </a:r>
            <a:r>
              <a:rPr lang="ko-KR" altLang="en-US" sz="1600" dirty="0">
                <a:latin typeface="+mn-ea"/>
                <a:ea typeface="+mn-ea"/>
              </a:rPr>
              <a:t>사이트 출력</a:t>
            </a:r>
            <a:endParaRPr lang="ko-KR" altLang="en-US" sz="1600" dirty="0" smtClean="0">
              <a:latin typeface="+mn-ea"/>
              <a:ea typeface="+mn-ea"/>
            </a:endParaRPr>
          </a:p>
          <a:p>
            <a:pPr lvl="0"/>
            <a:endParaRPr lang="ko-KR" altLang="en-US" dirty="0" smtClean="0">
              <a:latin typeface="+mn-ea"/>
            </a:endParaRPr>
          </a:p>
          <a:p>
            <a:endParaRPr lang="ko-KR" altLang="en-US" dirty="0" smtClean="0">
              <a:latin typeface="+mn-ea"/>
            </a:endParaRPr>
          </a:p>
          <a:p>
            <a:pPr lvl="0"/>
            <a:endParaRPr lang="ko-KR" altLang="en-US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</a:t>
            </a:r>
            <a:r>
              <a:rPr lang="pl-PL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pl-PL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FF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&lt;title&gt;</a:t>
            </a:r>
            <a:r>
              <a:rPr lang="ko-KR" altLang="en-US" sz="1200" b="1" dirty="0">
                <a:solidFill>
                  <a:srgbClr val="0000FF"/>
                </a:solidFill>
              </a:rPr>
              <a:t>첫 타이틀</a:t>
            </a:r>
            <a:r>
              <a:rPr lang="en-US" altLang="ko-KR" sz="1200" b="1" dirty="0">
                <a:solidFill>
                  <a:srgbClr val="0000FF"/>
                </a:solidFill>
              </a:rPr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>
                <a:solidFill>
                  <a:srgbClr val="0000FF"/>
                </a:solidFill>
              </a:rPr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>
                <a:solidFill>
                  <a:srgbClr val="0000FF"/>
                </a:solidFill>
              </a:rPr>
              <a:t>target</a:t>
            </a:r>
            <a:r>
              <a:rPr lang="en-US" altLang="ko-KR" sz="1100" b="1" dirty="0" smtClean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00FF"/>
                </a:solidFill>
              </a:rPr>
              <a:t>"</a:t>
            </a:r>
            <a:r>
              <a:rPr lang="en-US" altLang="ko-KR" sz="1100" b="1" dirty="0" smtClean="0">
                <a:solidFill>
                  <a:srgbClr val="0000FF"/>
                </a:solidFill>
              </a:rPr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>
                <a:solidFill>
                  <a:srgbClr val="0000FF"/>
                </a:solidFill>
              </a:rPr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>
                <a:solidFill>
                  <a:srgbClr val="0000FF"/>
                </a:solidFill>
              </a:rPr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HTML5</a:t>
            </a:r>
            <a:r>
              <a:rPr lang="ko-KR" altLang="en-US" dirty="0" smtClean="0">
                <a:latin typeface="+mn-ea"/>
              </a:rPr>
              <a:t>에서 웹 페이지에 미디어 삽입의 표준화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HTML5 </a:t>
            </a:r>
            <a:r>
              <a:rPr lang="ko-KR" altLang="en-US" dirty="0" smtClean="0">
                <a:latin typeface="+mn-ea"/>
              </a:rPr>
              <a:t>이전까지는 오디오나 비디오를 재생하기 위해 브라우저에 적절한 플러그인</a:t>
            </a:r>
            <a:r>
              <a:rPr lang="en-US" altLang="ko-KR" dirty="0" smtClean="0">
                <a:latin typeface="+mn-ea"/>
              </a:rPr>
              <a:t>(plug-in) </a:t>
            </a:r>
            <a:r>
              <a:rPr lang="ko-KR" altLang="en-US" dirty="0" smtClean="0">
                <a:latin typeface="+mn-ea"/>
              </a:rPr>
              <a:t>소프트웨어를 설치해야하는 문제점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&lt;</a:t>
            </a:r>
            <a:r>
              <a:rPr lang="en-US" altLang="ko-KR" dirty="0" smtClean="0">
                <a:latin typeface="+mn-ea"/>
              </a:rPr>
              <a:t>audio&gt;, &lt;video&gt; </a:t>
            </a:r>
            <a:r>
              <a:rPr lang="ko-KR" altLang="en-US" dirty="0" smtClean="0">
                <a:latin typeface="+mn-ea"/>
              </a:rPr>
              <a:t>태그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HTML5</a:t>
            </a:r>
            <a:r>
              <a:rPr lang="ko-KR" altLang="en-US" dirty="0" smtClean="0">
                <a:latin typeface="+mn-ea"/>
                <a:ea typeface="+mn-ea"/>
              </a:rPr>
              <a:t>에서 오디오 비디오를 삽입하는 </a:t>
            </a:r>
            <a:r>
              <a:rPr lang="ko-KR" altLang="en-US" dirty="0">
                <a:latin typeface="+mn-ea"/>
                <a:ea typeface="+mn-ea"/>
              </a:rPr>
              <a:t>표준 태그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플러그인 필요 없음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HTML5 </a:t>
            </a:r>
            <a:r>
              <a:rPr lang="ko-KR" altLang="en-US" dirty="0" smtClean="0">
                <a:latin typeface="+mn-ea"/>
                <a:ea typeface="+mn-ea"/>
              </a:rPr>
              <a:t>표준 브라우저는 플러그인 없이 오디오 비디오 </a:t>
            </a:r>
            <a:r>
              <a:rPr lang="ko-KR" altLang="en-US" dirty="0" smtClean="0">
                <a:latin typeface="+mn-ea"/>
                <a:ea typeface="+mn-ea"/>
              </a:rPr>
              <a:t>재생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비 표준 미디어 재생 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비 표준 미디어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플래시 등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&lt;embed&gt;, &lt;object&gt; </a:t>
            </a:r>
            <a:r>
              <a:rPr lang="ko-KR" altLang="en-US" dirty="0" smtClean="0">
                <a:latin typeface="+mn-ea"/>
              </a:rPr>
              <a:t>태그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FF0000"/>
                </a:solidFill>
                <a:latin typeface="+mj-ea"/>
                <a:ea typeface="+mj-ea"/>
              </a:rPr>
              <a:t>video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 smtClean="0">
                <a:solidFill>
                  <a:srgbClr val="0000FF"/>
                </a:solidFill>
                <a:latin typeface="+mj-ea"/>
                <a:ea typeface="+mj-ea"/>
              </a:rPr>
              <a:t>="bear.mp4"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width="320" height="240" </a:t>
            </a:r>
            <a:r>
              <a:rPr lang="en-US" altLang="ko-KR" sz="1400" kern="0" dirty="0" smtClean="0">
                <a:solidFill>
                  <a:srgbClr val="0000FF"/>
                </a:solidFill>
                <a:latin typeface="+mj-ea"/>
                <a:ea typeface="+mj-ea"/>
              </a:rPr>
              <a:t>controls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FF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video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source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="bear.mp4"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video</a:t>
            </a:r>
            <a:r>
              <a:rPr lang="en-US" altLang="ko-KR" sz="1200" dirty="0"/>
              <a:t> 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src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="media/bear.mp4</a:t>
            </a:r>
            <a:r>
              <a:rPr lang="en-US" altLang="ko-KR" sz="1200" b="1" dirty="0">
                <a:solidFill>
                  <a:srgbClr val="0000FF"/>
                </a:solidFill>
              </a:rPr>
              <a:t>" 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controls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</a:rPr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audio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source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="mymusic.mp3"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FF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="mymusic.ogg"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>
                <a:solidFill>
                  <a:srgbClr val="FF0000"/>
                </a:solidFill>
                <a:latin typeface="+mj-ea"/>
                <a:ea typeface="+mj-ea"/>
              </a:rPr>
              <a:t>audio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controls </a:t>
            </a:r>
            <a:r>
              <a:rPr lang="en-US" altLang="ko-KR" sz="1400" kern="0" dirty="0" err="1">
                <a:solidFill>
                  <a:srgbClr val="0000FF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FF"/>
                </a:solidFill>
                <a:latin typeface="+mj-ea"/>
                <a:ea typeface="+mj-ea"/>
              </a:rPr>
              <a:t> loop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controls </a:t>
            </a:r>
            <a:r>
              <a:rPr lang="en-US" altLang="ko-KR" sz="1200" b="1" dirty="0" err="1">
                <a:solidFill>
                  <a:srgbClr val="0000FF"/>
                </a:solidFill>
              </a:rPr>
              <a:t>autoplay</a:t>
            </a:r>
            <a:r>
              <a:rPr lang="en-US" altLang="ko-KR" sz="1200" b="1" dirty="0">
                <a:solidFill>
                  <a:srgbClr val="0000FF"/>
                </a:solidFill>
              </a:rPr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</a:rPr>
              <a:t> 브라우저에서는 </a:t>
            </a:r>
            <a:r>
              <a:rPr lang="ko-KR" altLang="en-US" sz="1400" dirty="0">
                <a:solidFill>
                  <a:srgbClr val="0070C0"/>
                </a:solidFill>
              </a:rPr>
              <a:t>보안의 이유로 </a:t>
            </a:r>
            <a:r>
              <a:rPr lang="en-US" altLang="ko-KR" sz="1400" dirty="0" smtClean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autoplay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ko-KR" altLang="en-US" sz="1400" dirty="0" smtClean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콘트롤을</a:t>
            </a:r>
            <a:r>
              <a:rPr lang="ko-KR" altLang="en-US" sz="1400" dirty="0" smtClean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&lt;h1&gt;</a:t>
            </a:r>
            <a:r>
              <a:rPr lang="en-US" altLang="ko-KR" sz="1200" dirty="0">
                <a:solidFill>
                  <a:srgbClr val="0000FF"/>
                </a:solidFill>
              </a:rPr>
              <a:t>1</a:t>
            </a:r>
            <a:r>
              <a:rPr lang="ko-KR" altLang="en-US" sz="1200" dirty="0">
                <a:solidFill>
                  <a:srgbClr val="0000FF"/>
                </a:solidFill>
              </a:rPr>
              <a:t>장 홈페이지 만들기</a:t>
            </a:r>
            <a:r>
              <a:rPr lang="en-US" altLang="ko-KR" sz="1200" b="1" dirty="0">
                <a:solidFill>
                  <a:srgbClr val="0000FF"/>
                </a:solidFill>
              </a:rPr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>
                <a:solidFill>
                  <a:srgbClr val="0000FF"/>
                </a:solidFill>
              </a:rPr>
              <a:t>title="h1</a:t>
            </a:r>
            <a:r>
              <a:rPr lang="ko-KR" altLang="en-US" sz="1200" b="1" dirty="0">
                <a:solidFill>
                  <a:srgbClr val="0000FF"/>
                </a:solidFill>
              </a:rPr>
              <a:t>태그로 작성하였습니다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>
                <a:solidFill>
                  <a:srgbClr val="0000FF"/>
                </a:solidFill>
              </a:rPr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4298" y="5085184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&lt;/p&gt;</a:t>
            </a:r>
            <a:r>
              <a:rPr lang="ko-KR" altLang="en-US" dirty="0" smtClean="0"/>
              <a:t>로 끝나는 문단 다음에는 자동으로 </a:t>
            </a:r>
            <a:r>
              <a:rPr lang="ko-KR" altLang="en-US" dirty="0" err="1" smtClean="0"/>
              <a:t>빈줄이</a:t>
            </a:r>
            <a:r>
              <a:rPr lang="ko-KR" altLang="en-US" dirty="0" smtClean="0"/>
              <a:t> 생김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</a:t>
            </a:r>
            <a:r>
              <a:rPr lang="en-US" altLang="ko-KR" sz="1200" b="1" dirty="0" err="1">
                <a:solidFill>
                  <a:srgbClr val="0000FF"/>
                </a:solidFill>
              </a:rPr>
              <a:t>hr</a:t>
            </a:r>
            <a:r>
              <a:rPr lang="en-US" altLang="ko-KR" sz="1200" b="1" dirty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>
                <a:solidFill>
                  <a:srgbClr val="0000FF"/>
                </a:solidFill>
              </a:rPr>
              <a:t>&lt;</a:t>
            </a:r>
            <a:r>
              <a:rPr lang="en-US" altLang="ko-KR" sz="1200" b="1" dirty="0" err="1">
                <a:solidFill>
                  <a:srgbClr val="0000FF"/>
                </a:solidFill>
              </a:rPr>
              <a:t>hr</a:t>
            </a:r>
            <a:r>
              <a:rPr lang="en-US" altLang="ko-KR" sz="1200" b="1" dirty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4320426"/>
            <a:ext cx="1410662" cy="510778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FF"/>
                </a:solidFill>
              </a:rPr>
              <a:t>‘&lt;‘</a:t>
            </a:r>
            <a:r>
              <a:rPr lang="ko-KR" altLang="en-US" sz="1200" dirty="0" smtClean="0">
                <a:solidFill>
                  <a:srgbClr val="0000FF"/>
                </a:solidFill>
              </a:rPr>
              <a:t>를 출력하기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r>
              <a:rPr lang="ko-KR" altLang="en-US" sz="1200" dirty="0" smtClean="0">
                <a:solidFill>
                  <a:srgbClr val="0000FF"/>
                </a:solidFill>
              </a:rPr>
              <a:t>위한 </a:t>
            </a:r>
            <a:r>
              <a:rPr lang="ko-KR" altLang="en-US" sz="1200" dirty="0" err="1" smtClean="0">
                <a:solidFill>
                  <a:srgbClr val="0000FF"/>
                </a:solidFill>
              </a:rPr>
              <a:t>엔터티</a:t>
            </a:r>
            <a:r>
              <a:rPr lang="ko-KR" altLang="en-US" sz="1200" dirty="0" smtClean="0">
                <a:solidFill>
                  <a:srgbClr val="0000FF"/>
                </a:solidFill>
              </a:rPr>
              <a:t> 표현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13740</TotalTime>
  <Words>4155</Words>
  <Application>Microsoft Office PowerPoint</Application>
  <PresentationFormat>화면 슬라이드 쇼(4:3)</PresentationFormat>
  <Paragraphs>981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HY나무L</vt:lpstr>
      <vt:lpstr>HY나무M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anchor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pc</cp:lastModifiedBy>
  <cp:revision>485</cp:revision>
  <dcterms:created xsi:type="dcterms:W3CDTF">2011-08-27T14:53:28Z</dcterms:created>
  <dcterms:modified xsi:type="dcterms:W3CDTF">2020-03-05T12:26:00Z</dcterms:modified>
</cp:coreProperties>
</file>